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90" r:id="rId3"/>
    <p:sldId id="257" r:id="rId4"/>
    <p:sldId id="258" r:id="rId5"/>
    <p:sldId id="277" r:id="rId6"/>
    <p:sldId id="278" r:id="rId7"/>
    <p:sldId id="259" r:id="rId8"/>
    <p:sldId id="279" r:id="rId9"/>
    <p:sldId id="281" r:id="rId10"/>
    <p:sldId id="262" r:id="rId11"/>
    <p:sldId id="263" r:id="rId12"/>
    <p:sldId id="280" r:id="rId13"/>
    <p:sldId id="284" r:id="rId14"/>
    <p:sldId id="282" r:id="rId15"/>
    <p:sldId id="264" r:id="rId16"/>
    <p:sldId id="265" r:id="rId17"/>
    <p:sldId id="267" r:id="rId18"/>
    <p:sldId id="266" r:id="rId19"/>
    <p:sldId id="268" r:id="rId20"/>
    <p:sldId id="269" r:id="rId21"/>
    <p:sldId id="271" r:id="rId22"/>
    <p:sldId id="285" r:id="rId23"/>
    <p:sldId id="286" r:id="rId24"/>
    <p:sldId id="287" r:id="rId25"/>
    <p:sldId id="292" r:id="rId26"/>
    <p:sldId id="288" r:id="rId27"/>
    <p:sldId id="289" r:id="rId28"/>
    <p:sldId id="291" r:id="rId29"/>
    <p:sldId id="272" r:id="rId30"/>
    <p:sldId id="273" r:id="rId31"/>
    <p:sldId id="274" r:id="rId32"/>
    <p:sldId id="275" r:id="rId33"/>
    <p:sldId id="276" r:id="rId34"/>
  </p:sldIdLst>
  <p:sldSz cx="12192000" cy="6858000"/>
  <p:notesSz cx="6858000" cy="9144000"/>
  <p:defaultTextStyle>
    <a:defPPr>
      <a:defRPr lang="zh-CN"/>
    </a:defPPr>
    <a:lvl1pPr algn="l" rtl="0" fontAlgn="base">
      <a:spcBef>
        <a:spcPct val="0"/>
      </a:spcBef>
      <a:spcAft>
        <a:spcPct val="0"/>
      </a:spcAft>
      <a:defRPr sz="2400" b="1" kern="1200">
        <a:solidFill>
          <a:srgbClr val="FFFFFF"/>
        </a:solidFill>
        <a:latin typeface="微软雅黑"/>
        <a:ea typeface="微软雅黑"/>
        <a:cs typeface="微软雅黑"/>
        <a:sym typeface="微软雅黑"/>
      </a:defRPr>
    </a:lvl1pPr>
    <a:lvl2pPr marL="457200" algn="l" rtl="0" fontAlgn="base">
      <a:spcBef>
        <a:spcPct val="0"/>
      </a:spcBef>
      <a:spcAft>
        <a:spcPct val="0"/>
      </a:spcAft>
      <a:defRPr sz="2400" b="1" kern="1200">
        <a:solidFill>
          <a:srgbClr val="FFFFFF"/>
        </a:solidFill>
        <a:latin typeface="微软雅黑"/>
        <a:ea typeface="微软雅黑"/>
        <a:cs typeface="微软雅黑"/>
        <a:sym typeface="微软雅黑"/>
      </a:defRPr>
    </a:lvl2pPr>
    <a:lvl3pPr marL="914400" algn="l" rtl="0" fontAlgn="base">
      <a:spcBef>
        <a:spcPct val="0"/>
      </a:spcBef>
      <a:spcAft>
        <a:spcPct val="0"/>
      </a:spcAft>
      <a:defRPr sz="2400" b="1" kern="1200">
        <a:solidFill>
          <a:srgbClr val="FFFFFF"/>
        </a:solidFill>
        <a:latin typeface="微软雅黑"/>
        <a:ea typeface="微软雅黑"/>
        <a:cs typeface="微软雅黑"/>
        <a:sym typeface="微软雅黑"/>
      </a:defRPr>
    </a:lvl3pPr>
    <a:lvl4pPr marL="1371600" algn="l" rtl="0" fontAlgn="base">
      <a:spcBef>
        <a:spcPct val="0"/>
      </a:spcBef>
      <a:spcAft>
        <a:spcPct val="0"/>
      </a:spcAft>
      <a:defRPr sz="2400" b="1" kern="1200">
        <a:solidFill>
          <a:srgbClr val="FFFFFF"/>
        </a:solidFill>
        <a:latin typeface="微软雅黑"/>
        <a:ea typeface="微软雅黑"/>
        <a:cs typeface="微软雅黑"/>
        <a:sym typeface="微软雅黑"/>
      </a:defRPr>
    </a:lvl4pPr>
    <a:lvl5pPr marL="1828800" algn="l" rtl="0" fontAlgn="base">
      <a:spcBef>
        <a:spcPct val="0"/>
      </a:spcBef>
      <a:spcAft>
        <a:spcPct val="0"/>
      </a:spcAft>
      <a:defRPr sz="2400" b="1" kern="1200">
        <a:solidFill>
          <a:srgbClr val="FFFFFF"/>
        </a:solidFill>
        <a:latin typeface="微软雅黑"/>
        <a:ea typeface="微软雅黑"/>
        <a:cs typeface="微软雅黑"/>
        <a:sym typeface="微软雅黑"/>
      </a:defRPr>
    </a:lvl5pPr>
    <a:lvl6pPr marL="2286000" algn="l" defTabSz="914400" rtl="0" eaLnBrk="1" latinLnBrk="0" hangingPunct="1">
      <a:defRPr sz="2400" b="1" kern="1200">
        <a:solidFill>
          <a:srgbClr val="FFFFFF"/>
        </a:solidFill>
        <a:latin typeface="微软雅黑"/>
        <a:ea typeface="微软雅黑"/>
        <a:cs typeface="微软雅黑"/>
        <a:sym typeface="微软雅黑"/>
      </a:defRPr>
    </a:lvl6pPr>
    <a:lvl7pPr marL="2743200" algn="l" defTabSz="914400" rtl="0" eaLnBrk="1" latinLnBrk="0" hangingPunct="1">
      <a:defRPr sz="2400" b="1" kern="1200">
        <a:solidFill>
          <a:srgbClr val="FFFFFF"/>
        </a:solidFill>
        <a:latin typeface="微软雅黑"/>
        <a:ea typeface="微软雅黑"/>
        <a:cs typeface="微软雅黑"/>
        <a:sym typeface="微软雅黑"/>
      </a:defRPr>
    </a:lvl7pPr>
    <a:lvl8pPr marL="3200400" algn="l" defTabSz="914400" rtl="0" eaLnBrk="1" latinLnBrk="0" hangingPunct="1">
      <a:defRPr sz="2400" b="1" kern="1200">
        <a:solidFill>
          <a:srgbClr val="FFFFFF"/>
        </a:solidFill>
        <a:latin typeface="微软雅黑"/>
        <a:ea typeface="微软雅黑"/>
        <a:cs typeface="微软雅黑"/>
        <a:sym typeface="微软雅黑"/>
      </a:defRPr>
    </a:lvl8pPr>
    <a:lvl9pPr marL="3657600" algn="l" defTabSz="914400" rtl="0" eaLnBrk="1" latinLnBrk="0" hangingPunct="1">
      <a:defRPr sz="2400" b="1" kern="1200">
        <a:solidFill>
          <a:srgbClr val="FFFFFF"/>
        </a:solidFill>
        <a:latin typeface="微软雅黑"/>
        <a:ea typeface="微软雅黑"/>
        <a:cs typeface="微软雅黑"/>
        <a:sym typeface="微软雅黑"/>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87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5EC06610-89DC-4087-886E-C864AF3CC2A0}" type="datetimeFigureOut">
              <a:rPr lang="zh-CN" altLang="en-US"/>
              <a:pPr>
                <a:defRPr/>
              </a:pPr>
              <a:t>2015/12/5 Saturday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0E9E0F99-1F24-41BC-8A8B-B0B88458E90F}" type="slidenum">
              <a:rPr lang="zh-CN" altLang="en-US"/>
              <a:pPr>
                <a:defRPr/>
              </a:pPr>
              <a:t>‹#›</a:t>
            </a:fld>
            <a:endParaRPr lang="zh-CN" altLang="en-US"/>
          </a:p>
        </p:txBody>
      </p:sp>
    </p:spTree>
    <p:extLst>
      <p:ext uri="{BB962C8B-B14F-4D97-AF65-F5344CB8AC3E}">
        <p14:creationId xmlns:p14="http://schemas.microsoft.com/office/powerpoint/2010/main" val="40727813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p:cNvSpPr>
          <p:nvPr>
            <p:ph type="sldImg"/>
          </p:nvPr>
        </p:nvSpPr>
        <p:spPr bwMode="auto">
          <a:noFill/>
          <a:ln>
            <a:solidFill>
              <a:srgbClr val="000000"/>
            </a:solidFill>
            <a:miter lim="800000"/>
            <a:headEnd/>
            <a:tailEnd/>
          </a:ln>
        </p:spPr>
      </p:sp>
      <p:sp>
        <p:nvSpPr>
          <p:cNvPr id="38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891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3FFD7E1-565F-411A-819A-CC2CBFA322AE}" type="slidenum">
              <a:rPr lang="zh-CN" altLang="en-US" smtClean="0"/>
              <a:pPr/>
              <a:t>24</a:t>
            </a:fld>
            <a:endParaRPr lang="zh-CN" altLang="en-US" smtClean="0"/>
          </a:p>
        </p:txBody>
      </p:sp>
    </p:spTree>
    <p:extLst>
      <p:ext uri="{BB962C8B-B14F-4D97-AF65-F5344CB8AC3E}">
        <p14:creationId xmlns:p14="http://schemas.microsoft.com/office/powerpoint/2010/main" val="851844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F0CE2B2B-471F-43B6-95E8-E6A1EE04B69B}" type="datetimeFigureOut">
              <a:rPr lang="zh-CN" altLang="en-US"/>
              <a:pPr>
                <a:defRPr/>
              </a:pPr>
              <a:t>2015/12/5 Saturday</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0B88F69-E9B4-4E69-A7EF-5499048E38E4}"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E6389A9-C032-43F6-84E3-BDE2F7E6AD3E}" type="datetimeFigureOut">
              <a:rPr lang="zh-CN" altLang="en-US"/>
              <a:pPr>
                <a:defRPr/>
              </a:pPr>
              <a:t>2015/12/5 Saturday</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A5C1AB0-E768-4BC6-B9C5-A81EF9697554}"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90A8890E-D800-49D6-95F7-60F2A173E7CC}" type="datetimeFigureOut">
              <a:rPr lang="zh-CN" altLang="en-US"/>
              <a:pPr>
                <a:defRPr/>
              </a:pPr>
              <a:t>2015/12/5 Saturday</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EF8983E-C2CF-47CF-A87A-926920BD99A2}"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0398B5B8-B924-4291-AB97-58B7777EEC1E}" type="datetimeFigureOut">
              <a:rPr lang="zh-CN" altLang="en-US"/>
              <a:pPr>
                <a:defRPr/>
              </a:pPr>
              <a:t>2015/12/5 Saturday</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5F7C8EE1-99E8-46E9-967A-D45B4B8A84BB}"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8A5EB972-8BEC-4060-8A0C-C520CC564A06}" type="datetimeFigureOut">
              <a:rPr lang="zh-CN" altLang="en-US"/>
              <a:pPr>
                <a:defRPr/>
              </a:pPr>
              <a:t>2015/12/5 Saturday</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62CBD1B6-E117-4204-90E4-C342F0E95993}"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BE382879-1EB4-473C-83CC-3362F2C1DE5F}" type="datetimeFigureOut">
              <a:rPr lang="zh-CN" altLang="en-US"/>
              <a:pPr>
                <a:defRPr/>
              </a:pPr>
              <a:t>2015/12/5 Saturday</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447C459C-2122-4C72-8285-6DC63A45C64F}"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C46AD939-6BB7-4F26-AD82-3D6E03CF955E}" type="datetimeFigureOut">
              <a:rPr lang="zh-CN" altLang="en-US"/>
              <a:pPr>
                <a:defRPr/>
              </a:pPr>
              <a:t>2015/12/5 Saturday</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95ED8D17-CEDB-432A-AE23-D182CFE08733}"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76F6A5D-B94F-455A-B0A4-FC4A4EE1F3B5}" type="datetimeFigureOut">
              <a:rPr lang="zh-CN" altLang="en-US"/>
              <a:pPr>
                <a:defRPr/>
              </a:pPr>
              <a:t>2015/12/5 Saturday</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8188B74-E535-40FB-85D7-C3A3F2F72CFE}"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F287D828-1E92-4630-B2D6-943D45602F2C}" type="datetimeFigureOut">
              <a:rPr lang="zh-CN" altLang="en-US"/>
              <a:pPr>
                <a:defRPr/>
              </a:pPr>
              <a:t>2015/12/5 Saturday</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1044A2B7-6469-41FE-A9CB-7A25978F22FD}"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63919A4-9386-4BF8-8D54-176809D3464E}" type="datetimeFigureOut">
              <a:rPr lang="zh-CN" altLang="en-US"/>
              <a:pPr>
                <a:defRPr/>
              </a:pPr>
              <a:t>2015/12/5 Saturday</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B012812-0530-4D1A-B015-5C839A276D31}"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A5EF8D78-6018-4F66-ACCF-15AF21B0BE15}" type="datetimeFigureOut">
              <a:rPr lang="zh-CN" altLang="en-US"/>
              <a:pPr>
                <a:defRPr/>
              </a:pPr>
              <a:t>2015/12/5 Saturday</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131FA0E-2D65-486F-8B54-53B2692CBF80}"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b="0">
                <a:solidFill>
                  <a:schemeClr val="tx1">
                    <a:tint val="75000"/>
                  </a:schemeClr>
                </a:solidFill>
                <a:latin typeface="+mn-lt"/>
                <a:ea typeface="+mn-ea"/>
                <a:cs typeface="+mn-cs"/>
              </a:defRPr>
            </a:lvl1pPr>
          </a:lstStyle>
          <a:p>
            <a:pPr>
              <a:defRPr/>
            </a:pPr>
            <a:fld id="{2EB41087-4790-46EB-98FC-2CB5EB80A71D}" type="datetimeFigureOut">
              <a:rPr lang="zh-CN" altLang="en-US"/>
              <a:pPr>
                <a:defRPr/>
              </a:pPr>
              <a:t>2015/12/5 Saturday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b="0">
                <a:solidFill>
                  <a:schemeClr val="tx1">
                    <a:tint val="75000"/>
                  </a:schemeClr>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ea typeface="+mn-ea"/>
                <a:cs typeface="+mn-cs"/>
              </a:defRPr>
            </a:lvl1pPr>
          </a:lstStyle>
          <a:p>
            <a:pPr>
              <a:defRPr/>
            </a:pPr>
            <a:fld id="{773C0F05-162C-4A81-A956-8D2CEFB9AF7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ea typeface="宋体" charset="-122"/>
        </a:defRPr>
      </a:lvl2pPr>
      <a:lvl3pPr algn="l" rtl="0" eaLnBrk="0" fontAlgn="base" hangingPunct="0">
        <a:lnSpc>
          <a:spcPct val="90000"/>
        </a:lnSpc>
        <a:spcBef>
          <a:spcPct val="0"/>
        </a:spcBef>
        <a:spcAft>
          <a:spcPct val="0"/>
        </a:spcAft>
        <a:defRPr sz="4400">
          <a:solidFill>
            <a:schemeClr val="tx1"/>
          </a:solidFill>
          <a:latin typeface="Calibri Light"/>
          <a:ea typeface="宋体" charset="-122"/>
        </a:defRPr>
      </a:lvl3pPr>
      <a:lvl4pPr algn="l" rtl="0" eaLnBrk="0" fontAlgn="base" hangingPunct="0">
        <a:lnSpc>
          <a:spcPct val="90000"/>
        </a:lnSpc>
        <a:spcBef>
          <a:spcPct val="0"/>
        </a:spcBef>
        <a:spcAft>
          <a:spcPct val="0"/>
        </a:spcAft>
        <a:defRPr sz="4400">
          <a:solidFill>
            <a:schemeClr val="tx1"/>
          </a:solidFill>
          <a:latin typeface="Calibri Light"/>
          <a:ea typeface="宋体" charset="-122"/>
        </a:defRPr>
      </a:lvl4pPr>
      <a:lvl5pPr algn="l" rtl="0" eaLnBrk="0" fontAlgn="base" hangingPunct="0">
        <a:lnSpc>
          <a:spcPct val="90000"/>
        </a:lnSpc>
        <a:spcBef>
          <a:spcPct val="0"/>
        </a:spcBef>
        <a:spcAft>
          <a:spcPct val="0"/>
        </a:spcAft>
        <a:defRPr sz="4400">
          <a:solidFill>
            <a:schemeClr val="tx1"/>
          </a:solidFill>
          <a:latin typeface="Calibri Light"/>
          <a:ea typeface="宋体" charset="-122"/>
        </a:defRPr>
      </a:lvl5pPr>
      <a:lvl6pPr marL="457200" algn="l" rtl="0" fontAlgn="base">
        <a:lnSpc>
          <a:spcPct val="90000"/>
        </a:lnSpc>
        <a:spcBef>
          <a:spcPct val="0"/>
        </a:spcBef>
        <a:spcAft>
          <a:spcPct val="0"/>
        </a:spcAft>
        <a:defRPr sz="4400">
          <a:solidFill>
            <a:schemeClr val="tx1"/>
          </a:solidFill>
          <a:latin typeface="Calibri Light"/>
          <a:ea typeface="宋体" charset="-122"/>
        </a:defRPr>
      </a:lvl6pPr>
      <a:lvl7pPr marL="914400" algn="l" rtl="0" fontAlgn="base">
        <a:lnSpc>
          <a:spcPct val="90000"/>
        </a:lnSpc>
        <a:spcBef>
          <a:spcPct val="0"/>
        </a:spcBef>
        <a:spcAft>
          <a:spcPct val="0"/>
        </a:spcAft>
        <a:defRPr sz="4400">
          <a:solidFill>
            <a:schemeClr val="tx1"/>
          </a:solidFill>
          <a:latin typeface="Calibri Light"/>
          <a:ea typeface="宋体" charset="-122"/>
        </a:defRPr>
      </a:lvl7pPr>
      <a:lvl8pPr marL="1371600" algn="l" rtl="0" fontAlgn="base">
        <a:lnSpc>
          <a:spcPct val="90000"/>
        </a:lnSpc>
        <a:spcBef>
          <a:spcPct val="0"/>
        </a:spcBef>
        <a:spcAft>
          <a:spcPct val="0"/>
        </a:spcAft>
        <a:defRPr sz="4400">
          <a:solidFill>
            <a:schemeClr val="tx1"/>
          </a:solidFill>
          <a:latin typeface="Calibri Light"/>
          <a:ea typeface="宋体" charset="-122"/>
        </a:defRPr>
      </a:lvl8pPr>
      <a:lvl9pPr marL="1828800" algn="l" rtl="0" fontAlgn="base">
        <a:lnSpc>
          <a:spcPct val="90000"/>
        </a:lnSpc>
        <a:spcBef>
          <a:spcPct val="0"/>
        </a:spcBef>
        <a:spcAft>
          <a:spcPct val="0"/>
        </a:spcAft>
        <a:defRPr sz="4400">
          <a:solidFill>
            <a:schemeClr val="tx1"/>
          </a:solidFill>
          <a:latin typeface="Calibri Light"/>
          <a:ea typeface="宋体" charset="-122"/>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http:/www.zx98.com/jiaoxue/zkgk/UploadFiles_6865/201406/20140616101722190.jpg"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图片 1"/>
          <p:cNvPicPr>
            <a:picLocks noChangeAspect="1"/>
          </p:cNvPicPr>
          <p:nvPr/>
        </p:nvPicPr>
        <p:blipFill>
          <a:blip r:embed="rId2"/>
          <a:srcRect/>
          <a:stretch>
            <a:fillRect/>
          </a:stretch>
        </p:blipFill>
        <p:spPr bwMode="auto">
          <a:xfrm>
            <a:off x="0" y="0"/>
            <a:ext cx="12338050" cy="6858000"/>
          </a:xfrm>
          <a:prstGeom prst="rect">
            <a:avLst/>
          </a:prstGeom>
          <a:noFill/>
          <a:ln w="9525">
            <a:noFill/>
            <a:miter lim="800000"/>
            <a:headEnd/>
            <a:tailEnd/>
          </a:ln>
        </p:spPr>
      </p:pic>
      <p:sp>
        <p:nvSpPr>
          <p:cNvPr id="3" name="矩形 2"/>
          <p:cNvSpPr/>
          <p:nvPr/>
        </p:nvSpPr>
        <p:spPr>
          <a:xfrm>
            <a:off x="1851025" y="650875"/>
            <a:ext cx="8648700" cy="1939925"/>
          </a:xfrm>
          <a:prstGeom prst="rect">
            <a:avLst/>
          </a:prstGeom>
        </p:spPr>
        <p:txBody>
          <a:bodyPr wrap="none">
            <a:spAutoFit/>
          </a:bodyPr>
          <a:lstStyle/>
          <a:p>
            <a:pPr algn="ctr" fontAlgn="auto">
              <a:spcBef>
                <a:spcPts val="0"/>
              </a:spcBef>
              <a:spcAft>
                <a:spcPts val="0"/>
              </a:spcAft>
              <a:defRPr/>
            </a:pPr>
            <a:r>
              <a:rPr lang="zh-CN" altLang="zh-CN" sz="6000" kern="100" dirty="0">
                <a:solidFill>
                  <a:srgbClr val="FF0000"/>
                </a:solidFill>
                <a:latin typeface="Calibri" panose="020F0502020204030204" pitchFamily="34" charset="0"/>
                <a:ea typeface="+mn-ea"/>
                <a:cs typeface="Times New Roman" panose="02020603050405020304" pitchFamily="18" charset="0"/>
              </a:rPr>
              <a:t>高考地理全国卷和安徽卷</a:t>
            </a:r>
            <a:endParaRPr lang="en-US" altLang="zh-CN" sz="6000" kern="100" dirty="0">
              <a:solidFill>
                <a:srgbClr val="FF0000"/>
              </a:solidFill>
              <a:latin typeface="Calibri" panose="020F0502020204030204" pitchFamily="34" charset="0"/>
              <a:ea typeface="+mn-ea"/>
              <a:cs typeface="Times New Roman" panose="02020603050405020304" pitchFamily="18" charset="0"/>
            </a:endParaRPr>
          </a:p>
          <a:p>
            <a:pPr algn="ctr" fontAlgn="auto">
              <a:spcBef>
                <a:spcPts val="0"/>
              </a:spcBef>
              <a:spcAft>
                <a:spcPts val="0"/>
              </a:spcAft>
              <a:defRPr/>
            </a:pPr>
            <a:r>
              <a:rPr lang="zh-CN" altLang="zh-CN" sz="6000" kern="100" dirty="0">
                <a:solidFill>
                  <a:srgbClr val="FF0000"/>
                </a:solidFill>
                <a:latin typeface="Calibri" panose="020F0502020204030204" pitchFamily="34" charset="0"/>
                <a:ea typeface="+mn-ea"/>
                <a:cs typeface="Times New Roman" panose="02020603050405020304" pitchFamily="18" charset="0"/>
              </a:rPr>
              <a:t>的对比分析及备考策</a:t>
            </a:r>
            <a:r>
              <a:rPr lang="zh-CN" altLang="en-US" sz="6000" kern="100" dirty="0">
                <a:solidFill>
                  <a:srgbClr val="FF0000"/>
                </a:solidFill>
                <a:latin typeface="Calibri" panose="020F0502020204030204" pitchFamily="34" charset="0"/>
                <a:ea typeface="+mn-ea"/>
                <a:cs typeface="Times New Roman" panose="02020603050405020304" pitchFamily="18" charset="0"/>
              </a:rPr>
              <a:t>略</a:t>
            </a:r>
            <a:endParaRPr lang="zh-CN" altLang="zh-CN" sz="6000" kern="100" dirty="0">
              <a:solidFill>
                <a:srgbClr val="FF0000"/>
              </a:solidFill>
              <a:latin typeface="Calibri" panose="020F0502020204030204" pitchFamily="34" charset="0"/>
              <a:ea typeface="+mn-ea"/>
              <a:cs typeface="Times New Roman" panose="02020603050405020304" pitchFamily="18" charset="0"/>
            </a:endParaRPr>
          </a:p>
        </p:txBody>
      </p:sp>
      <p:sp>
        <p:nvSpPr>
          <p:cNvPr id="5" name="矩形 4"/>
          <p:cNvSpPr/>
          <p:nvPr/>
        </p:nvSpPr>
        <p:spPr>
          <a:xfrm>
            <a:off x="2559050" y="3576638"/>
            <a:ext cx="7231063" cy="769937"/>
          </a:xfrm>
          <a:prstGeom prst="rect">
            <a:avLst/>
          </a:prstGeom>
        </p:spPr>
        <p:txBody>
          <a:bodyPr wrap="none">
            <a:spAutoFit/>
          </a:bodyPr>
          <a:lstStyle/>
          <a:p>
            <a:pPr algn="just" fontAlgn="auto">
              <a:spcBef>
                <a:spcPts val="0"/>
              </a:spcBef>
              <a:spcAft>
                <a:spcPts val="0"/>
              </a:spcAft>
              <a:defRPr/>
            </a:pPr>
            <a:r>
              <a:rPr lang="zh-CN" altLang="zh-CN" sz="4400" kern="100" dirty="0">
                <a:solidFill>
                  <a:srgbClr val="0000CC"/>
                </a:solidFill>
                <a:latin typeface="Calibri" panose="020F0502020204030204" pitchFamily="34" charset="0"/>
                <a:ea typeface="+mn-ea"/>
                <a:cs typeface="Times New Roman" panose="02020603050405020304" pitchFamily="18" charset="0"/>
              </a:rPr>
              <a:t>霍邱一中地理教研组</a:t>
            </a:r>
            <a:r>
              <a:rPr lang="en-US" altLang="zh-CN" sz="4400" kern="100" dirty="0">
                <a:solidFill>
                  <a:srgbClr val="0000CC"/>
                </a:solidFill>
                <a:latin typeface="Calibri" panose="020F0502020204030204" pitchFamily="34" charset="0"/>
                <a:ea typeface="+mn-ea"/>
                <a:cs typeface="Times New Roman" panose="02020603050405020304" pitchFamily="18" charset="0"/>
              </a:rPr>
              <a:t>  </a:t>
            </a:r>
            <a:r>
              <a:rPr lang="zh-CN" altLang="zh-CN" sz="4400" kern="100" dirty="0">
                <a:solidFill>
                  <a:srgbClr val="0000CC"/>
                </a:solidFill>
                <a:latin typeface="Calibri" panose="020F0502020204030204" pitchFamily="34" charset="0"/>
                <a:ea typeface="+mn-ea"/>
                <a:cs typeface="Times New Roman" panose="02020603050405020304" pitchFamily="18" charset="0"/>
              </a:rPr>
              <a:t>熊定富</a:t>
            </a:r>
          </a:p>
        </p:txBody>
      </p:sp>
      <p:sp>
        <p:nvSpPr>
          <p:cNvPr id="6" name="矩形 5"/>
          <p:cNvSpPr/>
          <p:nvPr/>
        </p:nvSpPr>
        <p:spPr>
          <a:xfrm>
            <a:off x="4065588" y="5656263"/>
            <a:ext cx="4219575" cy="831850"/>
          </a:xfrm>
          <a:prstGeom prst="rect">
            <a:avLst/>
          </a:prstGeom>
        </p:spPr>
        <p:txBody>
          <a:bodyPr wrap="none">
            <a:spAutoFit/>
          </a:bodyPr>
          <a:lstStyle/>
          <a:p>
            <a:pPr algn="just" fontAlgn="auto">
              <a:spcBef>
                <a:spcPts val="0"/>
              </a:spcBef>
              <a:spcAft>
                <a:spcPts val="0"/>
              </a:spcAft>
              <a:defRPr/>
            </a:pPr>
            <a:r>
              <a:rPr lang="en-US" altLang="zh-CN" sz="4800" kern="100" dirty="0">
                <a:solidFill>
                  <a:srgbClr val="FF0000"/>
                </a:solidFill>
                <a:latin typeface="Calibri" panose="020F0502020204030204" pitchFamily="34" charset="0"/>
                <a:ea typeface="+mn-ea"/>
                <a:cs typeface="Times New Roman" panose="02020603050405020304" pitchFamily="18" charset="0"/>
              </a:rPr>
              <a:t>2015</a:t>
            </a:r>
            <a:r>
              <a:rPr lang="zh-CN" altLang="zh-CN" sz="4800" kern="100" dirty="0">
                <a:solidFill>
                  <a:srgbClr val="FF0000"/>
                </a:solidFill>
                <a:latin typeface="Calibri" panose="020F0502020204030204" pitchFamily="34" charset="0"/>
                <a:ea typeface="+mn-ea"/>
                <a:cs typeface="Times New Roman" panose="02020603050405020304" pitchFamily="18" charset="0"/>
              </a:rPr>
              <a:t>年</a:t>
            </a:r>
            <a:r>
              <a:rPr lang="en-US" altLang="zh-CN" sz="4800" kern="100" dirty="0">
                <a:solidFill>
                  <a:srgbClr val="FF0000"/>
                </a:solidFill>
                <a:latin typeface="Calibri" panose="020F0502020204030204" pitchFamily="34" charset="0"/>
                <a:ea typeface="+mn-ea"/>
                <a:cs typeface="Times New Roman" panose="02020603050405020304" pitchFamily="18" charset="0"/>
              </a:rPr>
              <a:t>12</a:t>
            </a:r>
            <a:r>
              <a:rPr lang="zh-CN" altLang="zh-CN" sz="4800" kern="100" dirty="0">
                <a:solidFill>
                  <a:srgbClr val="FF0000"/>
                </a:solidFill>
                <a:latin typeface="Calibri" panose="020F0502020204030204" pitchFamily="34" charset="0"/>
                <a:ea typeface="+mn-ea"/>
                <a:cs typeface="Times New Roman" panose="02020603050405020304" pitchFamily="18" charset="0"/>
              </a:rPr>
              <a:t>月</a:t>
            </a:r>
            <a:r>
              <a:rPr lang="en-US" altLang="zh-CN" sz="4800" kern="100" dirty="0">
                <a:solidFill>
                  <a:srgbClr val="FF0000"/>
                </a:solidFill>
                <a:latin typeface="Calibri" panose="020F0502020204030204" pitchFamily="34" charset="0"/>
                <a:ea typeface="+mn-ea"/>
                <a:cs typeface="Times New Roman" panose="02020603050405020304" pitchFamily="18" charset="0"/>
              </a:rPr>
              <a:t>4</a:t>
            </a:r>
            <a:r>
              <a:rPr lang="zh-CN" altLang="zh-CN" sz="4800" kern="100" dirty="0">
                <a:solidFill>
                  <a:srgbClr val="FF0000"/>
                </a:solidFill>
                <a:latin typeface="Calibri" panose="020F0502020204030204" pitchFamily="34" charset="0"/>
                <a:ea typeface="+mn-ea"/>
                <a:cs typeface="Times New Roman" panose="02020603050405020304" pitchFamily="18" charset="0"/>
              </a:rPr>
              <a:t>日</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45025" y="1533525"/>
            <a:ext cx="7546975" cy="461963"/>
          </a:xfrm>
          <a:prstGeom prst="rect">
            <a:avLst/>
          </a:prstGeom>
        </p:spPr>
        <p:txBody>
          <a:bodyPr>
            <a:spAutoFit/>
          </a:bodyPr>
          <a:lstStyle/>
          <a:p>
            <a:pPr algn="just" fontAlgn="auto">
              <a:spcBef>
                <a:spcPts val="0"/>
              </a:spcBef>
              <a:spcAft>
                <a:spcPts val="0"/>
              </a:spcAft>
              <a:defRPr/>
            </a:pPr>
            <a:r>
              <a:rPr lang="zh-CN" altLang="en-US" kern="100" dirty="0">
                <a:solidFill>
                  <a:srgbClr val="FF0000"/>
                </a:solidFill>
                <a:latin typeface="Calibri" panose="020F0502020204030204" pitchFamily="34" charset="0"/>
                <a:cs typeface="Times New Roman" panose="02020603050405020304" pitchFamily="18" charset="0"/>
              </a:rPr>
              <a:t>第一部分：</a:t>
            </a:r>
            <a:r>
              <a:rPr lang="zh-CN" altLang="zh-CN" kern="100" dirty="0">
                <a:solidFill>
                  <a:srgbClr val="FF0000"/>
                </a:solidFill>
                <a:latin typeface="Calibri" panose="020F0502020204030204" pitchFamily="34" charset="0"/>
                <a:cs typeface="Times New Roman" panose="02020603050405020304" pitchFamily="18" charset="0"/>
              </a:rPr>
              <a:t>地理高考全国卷和安徽卷的对比分析</a:t>
            </a:r>
          </a:p>
        </p:txBody>
      </p:sp>
      <p:sp>
        <p:nvSpPr>
          <p:cNvPr id="3" name="矩形 2"/>
          <p:cNvSpPr/>
          <p:nvPr/>
        </p:nvSpPr>
        <p:spPr>
          <a:xfrm>
            <a:off x="4645025" y="2508250"/>
            <a:ext cx="4800600" cy="461963"/>
          </a:xfrm>
          <a:prstGeom prst="rect">
            <a:avLst/>
          </a:prstGeom>
        </p:spPr>
        <p:txBody>
          <a:bodyPr wrap="none">
            <a:spAutoFit/>
          </a:bodyPr>
          <a:lstStyle/>
          <a:p>
            <a:pPr>
              <a:defRPr/>
            </a:pPr>
            <a:r>
              <a:rPr lang="zh-CN" altLang="en-US" kern="100" dirty="0">
                <a:solidFill>
                  <a:srgbClr val="FF0000"/>
                </a:solidFill>
                <a:latin typeface="Calibri" panose="020F0502020204030204" pitchFamily="34" charset="0"/>
                <a:cs typeface="Times New Roman" panose="02020603050405020304" pitchFamily="18" charset="0"/>
              </a:rPr>
              <a:t>第二部分：对高考复习的基本认识</a:t>
            </a:r>
            <a:endParaRPr lang="en-US" altLang="zh-CN" dirty="0">
              <a:solidFill>
                <a:srgbClr val="FF3300"/>
              </a:solidFill>
              <a:latin typeface="Arial" charset="0"/>
              <a:ea typeface="黑体" pitchFamily="2" charset="-122"/>
              <a:sym typeface="Arial" charset="0"/>
            </a:endParaRPr>
          </a:p>
        </p:txBody>
      </p:sp>
      <p:sp>
        <p:nvSpPr>
          <p:cNvPr id="4" name="矩形 3"/>
          <p:cNvSpPr/>
          <p:nvPr/>
        </p:nvSpPr>
        <p:spPr>
          <a:xfrm>
            <a:off x="4645025" y="4343400"/>
            <a:ext cx="4492625" cy="461963"/>
          </a:xfrm>
          <a:prstGeom prst="rect">
            <a:avLst/>
          </a:prstGeom>
        </p:spPr>
        <p:txBody>
          <a:bodyPr wrap="none">
            <a:spAutoFit/>
          </a:bodyPr>
          <a:lstStyle/>
          <a:p>
            <a:pPr>
              <a:defRPr/>
            </a:pPr>
            <a:r>
              <a:rPr lang="zh-CN" altLang="en-US" kern="100" dirty="0">
                <a:solidFill>
                  <a:srgbClr val="FF0000"/>
                </a:solidFill>
                <a:latin typeface="+mn-ea"/>
                <a:cs typeface="Times New Roman" panose="02020603050405020304" pitchFamily="18" charset="0"/>
              </a:rPr>
              <a:t>第四部分：地理教学的宏观视角</a:t>
            </a:r>
            <a:endParaRPr lang="zh-CN" altLang="en-US" dirty="0"/>
          </a:p>
        </p:txBody>
      </p:sp>
      <p:sp>
        <p:nvSpPr>
          <p:cNvPr id="5" name="矩形 4"/>
          <p:cNvSpPr/>
          <p:nvPr/>
        </p:nvSpPr>
        <p:spPr>
          <a:xfrm>
            <a:off x="4645025" y="3417888"/>
            <a:ext cx="4492625" cy="461962"/>
          </a:xfrm>
          <a:prstGeom prst="rect">
            <a:avLst/>
          </a:prstGeom>
        </p:spPr>
        <p:txBody>
          <a:bodyPr wrap="none">
            <a:spAutoFit/>
          </a:bodyPr>
          <a:lstStyle/>
          <a:p>
            <a:pPr>
              <a:defRPr/>
            </a:pPr>
            <a:r>
              <a:rPr lang="zh-CN" altLang="en-US" kern="100" dirty="0">
                <a:solidFill>
                  <a:srgbClr val="FF0000"/>
                </a:solidFill>
                <a:latin typeface="Calibri" panose="020F0502020204030204" pitchFamily="34" charset="0"/>
                <a:cs typeface="Times New Roman" panose="02020603050405020304" pitchFamily="18" charset="0"/>
              </a:rPr>
              <a:t>第三部分：高考备考的策略建议</a:t>
            </a:r>
            <a:endParaRPr lang="zh-CN" altLang="en-US" dirty="0"/>
          </a:p>
        </p:txBody>
      </p:sp>
      <p:sp>
        <p:nvSpPr>
          <p:cNvPr id="6" name="左大括号 5"/>
          <p:cNvSpPr/>
          <p:nvPr/>
        </p:nvSpPr>
        <p:spPr>
          <a:xfrm>
            <a:off x="3376613" y="1763713"/>
            <a:ext cx="962025" cy="2862262"/>
          </a:xfrm>
          <a:prstGeom prst="leftBrace">
            <a:avLst/>
          </a:prstGeom>
          <a:noFill/>
          <a:ln w="1270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15366" name="Text Box 27"/>
          <p:cNvSpPr txBox="1">
            <a:spLocks noChangeArrowheads="1"/>
          </p:cNvSpPr>
          <p:nvPr/>
        </p:nvSpPr>
        <p:spPr bwMode="auto">
          <a:xfrm>
            <a:off x="1600200" y="1533525"/>
            <a:ext cx="719138" cy="4338638"/>
          </a:xfrm>
          <a:prstGeom prst="rect">
            <a:avLst/>
          </a:prstGeom>
          <a:noFill/>
          <a:ln w="9525">
            <a:noFill/>
            <a:miter lim="800000"/>
            <a:headEnd/>
            <a:tailEnd/>
          </a:ln>
        </p:spPr>
        <p:txBody>
          <a:bodyPr>
            <a:spAutoFit/>
          </a:bodyPr>
          <a:lstStyle/>
          <a:p>
            <a:r>
              <a:rPr lang="zh-CN" altLang="en-US" sz="4000">
                <a:solidFill>
                  <a:srgbClr val="FF0000"/>
                </a:solidFill>
                <a:latin typeface="Arial" charset="0"/>
                <a:ea typeface="宋体" charset="-122"/>
              </a:rPr>
              <a:t>汇报主要内容</a:t>
            </a:r>
          </a:p>
          <a:p>
            <a:endParaRPr lang="zh-CN" altLang="zh-CN" sz="1800">
              <a:solidFill>
                <a:schemeClr val="tx1"/>
              </a:solidFill>
              <a:latin typeface="Arial" charset="0"/>
              <a:ea typeface="宋体" charset="-122"/>
            </a:endParaRPr>
          </a:p>
          <a:p>
            <a:endParaRPr lang="zh-CN" altLang="zh-CN" sz="1800">
              <a:solidFill>
                <a:schemeClr val="tx1"/>
              </a:solidFill>
              <a:latin typeface="Arial" charset="0"/>
              <a:ea typeface="宋体"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66"/>
                                        </p:tgtEl>
                                        <p:attrNameLst>
                                          <p:attrName>style.visibility</p:attrName>
                                        </p:attrNameLst>
                                      </p:cBhvr>
                                      <p:to>
                                        <p:strVal val="visible"/>
                                      </p:to>
                                    </p:set>
                                    <p:anim calcmode="lin" valueType="num">
                                      <p:cBhvr additive="base">
                                        <p:cTn id="7" dur="500" fill="hold"/>
                                        <p:tgtEl>
                                          <p:spTgt spid="15366"/>
                                        </p:tgtEl>
                                        <p:attrNameLst>
                                          <p:attrName>ppt_x</p:attrName>
                                        </p:attrNameLst>
                                      </p:cBhvr>
                                      <p:tavLst>
                                        <p:tav tm="0">
                                          <p:val>
                                            <p:strVal val="0-#ppt_w/2"/>
                                          </p:val>
                                        </p:tav>
                                        <p:tav tm="100000">
                                          <p:val>
                                            <p:strVal val="#ppt_x"/>
                                          </p:val>
                                        </p:tav>
                                      </p:tavLst>
                                    </p:anim>
                                    <p:anim calcmode="lin" valueType="num">
                                      <p:cBhvr additive="base">
                                        <p:cTn id="8" dur="500" fill="hold"/>
                                        <p:tgtEl>
                                          <p:spTgt spid="1536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linds(horizontal)">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linds(horizontal)">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linds(horizont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blinds(horizontal)">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animBg="1"/>
      <p:bldP spid="1536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12875" y="533400"/>
            <a:ext cx="9912350" cy="646113"/>
          </a:xfrm>
          <a:prstGeom prst="rect">
            <a:avLst/>
          </a:prstGeom>
        </p:spPr>
        <p:txBody>
          <a:bodyPr wrap="none">
            <a:spAutoFit/>
          </a:bodyPr>
          <a:lstStyle/>
          <a:p>
            <a:pPr algn="just" fontAlgn="auto">
              <a:spcBef>
                <a:spcPts val="0"/>
              </a:spcBef>
              <a:spcAft>
                <a:spcPts val="0"/>
              </a:spcAft>
              <a:defRPr/>
            </a:pPr>
            <a:r>
              <a:rPr lang="zh-CN" altLang="en-US" sz="3600" kern="100" dirty="0">
                <a:solidFill>
                  <a:srgbClr val="FF0000"/>
                </a:solidFill>
                <a:latin typeface="Calibri" panose="020F0502020204030204" pitchFamily="34" charset="0"/>
                <a:ea typeface="+mn-ea"/>
                <a:cs typeface="Times New Roman" panose="02020603050405020304" pitchFamily="18" charset="0"/>
              </a:rPr>
              <a:t>第一部分：</a:t>
            </a:r>
            <a:r>
              <a:rPr lang="zh-CN" altLang="zh-CN" sz="3600" kern="100" dirty="0">
                <a:solidFill>
                  <a:srgbClr val="FF0000"/>
                </a:solidFill>
                <a:latin typeface="Calibri" panose="020F0502020204030204" pitchFamily="34" charset="0"/>
                <a:ea typeface="+mn-ea"/>
                <a:cs typeface="Times New Roman" panose="02020603050405020304" pitchFamily="18" charset="0"/>
              </a:rPr>
              <a:t>地理高考全国卷和安徽卷的对比分析</a:t>
            </a:r>
          </a:p>
        </p:txBody>
      </p:sp>
      <p:sp>
        <p:nvSpPr>
          <p:cNvPr id="3" name="矩形 15365"/>
          <p:cNvSpPr>
            <a:spLocks noGrp="1" noChangeArrowheads="1"/>
          </p:cNvSpPr>
          <p:nvPr/>
        </p:nvSpPr>
        <p:spPr bwMode="auto">
          <a:xfrm>
            <a:off x="736600" y="1531938"/>
            <a:ext cx="2806700" cy="574675"/>
          </a:xfrm>
          <a:prstGeom prst="rect">
            <a:avLst/>
          </a:prstGeom>
          <a:solidFill>
            <a:srgbClr val="FFFFFF"/>
          </a:solidFill>
          <a:ln w="9525">
            <a:noFill/>
            <a:miter lim="800000"/>
            <a:headEnd/>
            <a:tailEnd/>
          </a:ln>
        </p:spPr>
        <p:txBody>
          <a:bodyPr lIns="90170" tIns="46990" rIns="90170" bIns="46990"/>
          <a:lstStyle/>
          <a:p>
            <a:r>
              <a:rPr lang="zh-CN" altLang="en-US" sz="2800">
                <a:solidFill>
                  <a:srgbClr val="FF0000"/>
                </a:solidFill>
                <a:latin typeface="黑体" pitchFamily="2" charset="-122"/>
                <a:ea typeface="黑体" pitchFamily="2" charset="-122"/>
                <a:sym typeface="宋体" charset="-122"/>
              </a:rPr>
              <a:t>一、试卷形式</a:t>
            </a:r>
          </a:p>
        </p:txBody>
      </p:sp>
      <p:sp>
        <p:nvSpPr>
          <p:cNvPr id="4" name="文本框 1"/>
          <p:cNvSpPr txBox="1">
            <a:spLocks noChangeArrowheads="1"/>
          </p:cNvSpPr>
          <p:nvPr/>
        </p:nvSpPr>
        <p:spPr bwMode="auto">
          <a:xfrm>
            <a:off x="2508250" y="2106613"/>
            <a:ext cx="7167563" cy="1384300"/>
          </a:xfrm>
          <a:prstGeom prst="rect">
            <a:avLst/>
          </a:prstGeom>
          <a:noFill/>
          <a:ln w="9525">
            <a:noFill/>
            <a:miter lim="800000"/>
            <a:headEnd/>
            <a:tailEnd/>
          </a:ln>
        </p:spPr>
        <p:txBody>
          <a:bodyPr>
            <a:spAutoFit/>
          </a:bodyPr>
          <a:lstStyle/>
          <a:p>
            <a:r>
              <a:rPr lang="zh-CN" altLang="en-US" sz="2800">
                <a:solidFill>
                  <a:srgbClr val="000000"/>
                </a:solidFill>
                <a:latin typeface="楷体_GB2312" pitchFamily="49" charset="-122"/>
                <a:ea typeface="楷体_GB2312" pitchFamily="49" charset="-122"/>
                <a:sym typeface="宋体" charset="-122"/>
              </a:rPr>
              <a:t>共性：</a:t>
            </a:r>
            <a:endParaRPr lang="en-US" altLang="zh-CN" sz="2800">
              <a:solidFill>
                <a:srgbClr val="000000"/>
              </a:solidFill>
              <a:latin typeface="楷体_GB2312" pitchFamily="49" charset="-122"/>
              <a:ea typeface="楷体_GB2312" pitchFamily="49" charset="-122"/>
              <a:sym typeface="宋体" charset="-122"/>
            </a:endParaRPr>
          </a:p>
          <a:p>
            <a:r>
              <a:rPr lang="zh-CN" altLang="en-US" sz="2800">
                <a:solidFill>
                  <a:srgbClr val="000000"/>
                </a:solidFill>
                <a:latin typeface="楷体_GB2312" pitchFamily="49" charset="-122"/>
                <a:ea typeface="楷体_GB2312" pitchFamily="49" charset="-122"/>
                <a:sym typeface="宋体" charset="-122"/>
              </a:rPr>
              <a:t>第Ⅰ卷：客观题（单项选择题</a:t>
            </a:r>
            <a:r>
              <a:rPr lang="en-US" altLang="zh-CN" sz="2800">
                <a:solidFill>
                  <a:srgbClr val="000000"/>
                </a:solidFill>
                <a:latin typeface="楷体_GB2312" pitchFamily="49" charset="-122"/>
                <a:ea typeface="楷体_GB2312" pitchFamily="49" charset="-122"/>
                <a:sym typeface="宋体" charset="-122"/>
              </a:rPr>
              <a:t>4x11=44</a:t>
            </a:r>
            <a:r>
              <a:rPr lang="zh-CN" altLang="en-US" sz="2800">
                <a:solidFill>
                  <a:srgbClr val="000000"/>
                </a:solidFill>
                <a:latin typeface="楷体_GB2312" pitchFamily="49" charset="-122"/>
                <a:ea typeface="楷体_GB2312" pitchFamily="49" charset="-122"/>
                <a:sym typeface="宋体" charset="-122"/>
              </a:rPr>
              <a:t>分） 第Ⅱ卷：主观题（非选择题共</a:t>
            </a:r>
            <a:r>
              <a:rPr lang="en-US" altLang="zh-CN" sz="2800">
                <a:solidFill>
                  <a:srgbClr val="000000"/>
                </a:solidFill>
                <a:latin typeface="楷体_GB2312" pitchFamily="49" charset="-122"/>
                <a:ea typeface="楷体_GB2312" pitchFamily="49" charset="-122"/>
                <a:sym typeface="宋体" charset="-122"/>
              </a:rPr>
              <a:t>56</a:t>
            </a:r>
            <a:r>
              <a:rPr lang="zh-CN" altLang="en-US" sz="2800">
                <a:solidFill>
                  <a:srgbClr val="000000"/>
                </a:solidFill>
                <a:latin typeface="楷体_GB2312" pitchFamily="49" charset="-122"/>
                <a:ea typeface="楷体_GB2312" pitchFamily="49" charset="-122"/>
                <a:sym typeface="宋体" charset="-122"/>
              </a:rPr>
              <a:t>分）</a:t>
            </a:r>
            <a:r>
              <a:rPr lang="en-US" altLang="zh-CN" sz="2800">
                <a:solidFill>
                  <a:srgbClr val="000000"/>
                </a:solidFill>
                <a:latin typeface="楷体_GB2312" pitchFamily="49" charset="-122"/>
                <a:ea typeface="楷体_GB2312" pitchFamily="49" charset="-122"/>
                <a:sym typeface="宋体" charset="-122"/>
              </a:rPr>
              <a:t> </a:t>
            </a:r>
          </a:p>
        </p:txBody>
      </p:sp>
      <p:sp>
        <p:nvSpPr>
          <p:cNvPr id="5" name="文本框 1"/>
          <p:cNvSpPr txBox="1">
            <a:spLocks noChangeArrowheads="1"/>
          </p:cNvSpPr>
          <p:nvPr/>
        </p:nvSpPr>
        <p:spPr bwMode="auto">
          <a:xfrm>
            <a:off x="2516188" y="3557588"/>
            <a:ext cx="9217025" cy="3108325"/>
          </a:xfrm>
          <a:prstGeom prst="rect">
            <a:avLst/>
          </a:prstGeom>
          <a:noFill/>
          <a:ln w="9525">
            <a:noFill/>
            <a:miter lim="800000"/>
            <a:headEnd/>
            <a:tailEnd/>
          </a:ln>
        </p:spPr>
        <p:txBody>
          <a:bodyPr>
            <a:spAutoFit/>
          </a:bodyPr>
          <a:lstStyle/>
          <a:p>
            <a:r>
              <a:rPr lang="zh-CN" altLang="en-US" sz="2800">
                <a:solidFill>
                  <a:srgbClr val="000000"/>
                </a:solidFill>
                <a:latin typeface="楷体_GB2312" pitchFamily="49" charset="-122"/>
                <a:ea typeface="楷体_GB2312" pitchFamily="49" charset="-122"/>
                <a:sym typeface="宋体" charset="-122"/>
              </a:rPr>
              <a:t>差异：</a:t>
            </a:r>
            <a:endParaRPr lang="en-US" altLang="zh-CN" sz="2800">
              <a:solidFill>
                <a:srgbClr val="000000"/>
              </a:solidFill>
              <a:latin typeface="楷体_GB2312" pitchFamily="49" charset="-122"/>
              <a:ea typeface="楷体_GB2312" pitchFamily="49" charset="-122"/>
              <a:sym typeface="宋体" charset="-122"/>
            </a:endParaRPr>
          </a:p>
          <a:p>
            <a:r>
              <a:rPr lang="zh-CN" altLang="en-US" sz="2800">
                <a:solidFill>
                  <a:srgbClr val="000000"/>
                </a:solidFill>
                <a:latin typeface="楷体_GB2312" pitchFamily="49" charset="-122"/>
                <a:ea typeface="楷体_GB2312" pitchFamily="49" charset="-122"/>
                <a:sym typeface="宋体" charset="-122"/>
              </a:rPr>
              <a:t>全国卷：主观题分必做题（</a:t>
            </a:r>
            <a:r>
              <a:rPr lang="en-US" altLang="zh-CN" sz="2800">
                <a:solidFill>
                  <a:srgbClr val="000000"/>
                </a:solidFill>
                <a:latin typeface="楷体_GB2312" pitchFamily="49" charset="-122"/>
                <a:ea typeface="楷体_GB2312" pitchFamily="49" charset="-122"/>
                <a:sym typeface="宋体" charset="-122"/>
              </a:rPr>
              <a:t>46</a:t>
            </a:r>
            <a:r>
              <a:rPr lang="zh-CN" altLang="en-US" sz="2800">
                <a:solidFill>
                  <a:srgbClr val="000000"/>
                </a:solidFill>
                <a:latin typeface="楷体_GB2312" pitchFamily="49" charset="-122"/>
                <a:ea typeface="楷体_GB2312" pitchFamily="49" charset="-122"/>
                <a:sym typeface="宋体" charset="-122"/>
              </a:rPr>
              <a:t>分），选做题</a:t>
            </a:r>
            <a:r>
              <a:rPr lang="en-US" altLang="zh-CN" sz="2800">
                <a:solidFill>
                  <a:srgbClr val="000000"/>
                </a:solidFill>
                <a:latin typeface="楷体_GB2312" pitchFamily="49" charset="-122"/>
                <a:ea typeface="楷体_GB2312" pitchFamily="49" charset="-122"/>
                <a:sym typeface="宋体" charset="-122"/>
              </a:rPr>
              <a:t>3</a:t>
            </a:r>
            <a:r>
              <a:rPr lang="zh-CN" altLang="en-US" sz="2800">
                <a:solidFill>
                  <a:srgbClr val="000000"/>
                </a:solidFill>
                <a:latin typeface="楷体_GB2312" pitchFamily="49" charset="-122"/>
                <a:ea typeface="楷体_GB2312" pitchFamily="49" charset="-122"/>
                <a:sym typeface="宋体" charset="-122"/>
              </a:rPr>
              <a:t>选</a:t>
            </a:r>
            <a:r>
              <a:rPr lang="en-US" altLang="zh-CN" sz="2800">
                <a:solidFill>
                  <a:srgbClr val="000000"/>
                </a:solidFill>
                <a:latin typeface="楷体_GB2312" pitchFamily="49" charset="-122"/>
                <a:ea typeface="楷体_GB2312" pitchFamily="49" charset="-122"/>
                <a:sym typeface="宋体" charset="-122"/>
              </a:rPr>
              <a:t>1</a:t>
            </a:r>
            <a:r>
              <a:rPr lang="zh-CN" altLang="en-US" sz="2800">
                <a:solidFill>
                  <a:srgbClr val="000000"/>
                </a:solidFill>
                <a:latin typeface="楷体_GB2312" pitchFamily="49" charset="-122"/>
                <a:ea typeface="楷体_GB2312" pitchFamily="49" charset="-122"/>
                <a:sym typeface="宋体" charset="-122"/>
              </a:rPr>
              <a:t>（</a:t>
            </a:r>
            <a:r>
              <a:rPr lang="en-US" altLang="zh-CN" sz="2800">
                <a:solidFill>
                  <a:srgbClr val="000000"/>
                </a:solidFill>
                <a:latin typeface="楷体_GB2312" pitchFamily="49" charset="-122"/>
                <a:ea typeface="楷体_GB2312" pitchFamily="49" charset="-122"/>
                <a:sym typeface="宋体" charset="-122"/>
              </a:rPr>
              <a:t>10</a:t>
            </a:r>
            <a:r>
              <a:rPr lang="zh-CN" altLang="en-US" sz="2800">
                <a:solidFill>
                  <a:srgbClr val="000000"/>
                </a:solidFill>
                <a:latin typeface="楷体_GB2312" pitchFamily="49" charset="-122"/>
                <a:ea typeface="楷体_GB2312" pitchFamily="49" charset="-122"/>
                <a:sym typeface="宋体" charset="-122"/>
              </a:rPr>
              <a:t>分）</a:t>
            </a:r>
            <a:endParaRPr lang="en-US" altLang="zh-CN" sz="2800">
              <a:solidFill>
                <a:srgbClr val="000000"/>
              </a:solidFill>
              <a:latin typeface="楷体_GB2312" pitchFamily="49" charset="-122"/>
              <a:ea typeface="楷体_GB2312" pitchFamily="49" charset="-122"/>
              <a:sym typeface="宋体" charset="-122"/>
            </a:endParaRPr>
          </a:p>
          <a:p>
            <a:r>
              <a:rPr lang="zh-CN" altLang="en-US" sz="2800">
                <a:solidFill>
                  <a:srgbClr val="000000"/>
                </a:solidFill>
                <a:latin typeface="楷体_GB2312" pitchFamily="49" charset="-122"/>
                <a:ea typeface="楷体_GB2312" pitchFamily="49" charset="-122"/>
                <a:sym typeface="宋体" charset="-122"/>
              </a:rPr>
              <a:t>安徽卷：主观题（均为必做题共</a:t>
            </a:r>
            <a:r>
              <a:rPr lang="en-US" altLang="zh-CN" sz="2800">
                <a:solidFill>
                  <a:srgbClr val="000000"/>
                </a:solidFill>
                <a:latin typeface="楷体_GB2312" pitchFamily="49" charset="-122"/>
                <a:ea typeface="楷体_GB2312" pitchFamily="49" charset="-122"/>
                <a:sym typeface="宋体" charset="-122"/>
              </a:rPr>
              <a:t>56</a:t>
            </a:r>
            <a:r>
              <a:rPr lang="zh-CN" altLang="en-US" sz="2800">
                <a:solidFill>
                  <a:srgbClr val="000000"/>
                </a:solidFill>
                <a:latin typeface="楷体_GB2312" pitchFamily="49" charset="-122"/>
                <a:ea typeface="楷体_GB2312" pitchFamily="49" charset="-122"/>
                <a:sym typeface="宋体" charset="-122"/>
              </a:rPr>
              <a:t>分）</a:t>
            </a:r>
            <a:endParaRPr lang="en-US" altLang="zh-CN" sz="2800">
              <a:solidFill>
                <a:srgbClr val="000000"/>
              </a:solidFill>
              <a:latin typeface="楷体_GB2312" pitchFamily="49" charset="-122"/>
              <a:ea typeface="楷体_GB2312" pitchFamily="49" charset="-122"/>
              <a:sym typeface="宋体" charset="-122"/>
            </a:endParaRPr>
          </a:p>
          <a:p>
            <a:r>
              <a:rPr lang="zh-CN" altLang="en-US" sz="2800">
                <a:solidFill>
                  <a:srgbClr val="000000"/>
                </a:solidFill>
                <a:latin typeface="楷体_GB2312" pitchFamily="49" charset="-122"/>
                <a:ea typeface="楷体_GB2312" pitchFamily="49" charset="-122"/>
                <a:sym typeface="宋体" charset="-122"/>
              </a:rPr>
              <a:t>组卷位置上，安徽卷客观题后置，主观题前置，更能体现地理试卷的完整性；</a:t>
            </a:r>
            <a:endParaRPr lang="en-US" altLang="zh-CN" sz="2800">
              <a:solidFill>
                <a:srgbClr val="000000"/>
              </a:solidFill>
              <a:latin typeface="楷体_GB2312" pitchFamily="49" charset="-122"/>
              <a:ea typeface="楷体_GB2312" pitchFamily="49" charset="-122"/>
              <a:sym typeface="宋体" charset="-122"/>
            </a:endParaRPr>
          </a:p>
          <a:p>
            <a:r>
              <a:rPr lang="zh-CN" altLang="en-US" sz="2800">
                <a:solidFill>
                  <a:srgbClr val="000000"/>
                </a:solidFill>
                <a:latin typeface="楷体_GB2312" pitchFamily="49" charset="-122"/>
                <a:ea typeface="楷体_GB2312" pitchFamily="49" charset="-122"/>
                <a:sym typeface="宋体" charset="-122"/>
              </a:rPr>
              <a:t>全国卷主客观题均前置，具有分散性，但利于强化地理为先的认知。</a:t>
            </a:r>
            <a:endParaRPr lang="en-US" altLang="zh-CN" sz="2800">
              <a:solidFill>
                <a:srgbClr val="000000"/>
              </a:solidFill>
              <a:latin typeface="楷体_GB2312" pitchFamily="49" charset="-122"/>
              <a:ea typeface="楷体_GB2312" pitchFamily="49" charset="-122"/>
              <a:sym typeface="宋体"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图片 2"/>
          <p:cNvPicPr>
            <a:picLocks noChangeAspect="1"/>
          </p:cNvPicPr>
          <p:nvPr/>
        </p:nvPicPr>
        <p:blipFill>
          <a:blip r:embed="rId2"/>
          <a:srcRect/>
          <a:stretch>
            <a:fillRect/>
          </a:stretch>
        </p:blipFill>
        <p:spPr bwMode="auto">
          <a:xfrm>
            <a:off x="711200" y="1111250"/>
            <a:ext cx="10929938" cy="5746750"/>
          </a:xfrm>
          <a:prstGeom prst="rect">
            <a:avLst/>
          </a:prstGeom>
          <a:noFill/>
          <a:ln w="9525">
            <a:noFill/>
            <a:miter lim="800000"/>
            <a:headEnd/>
            <a:tailEnd/>
          </a:ln>
        </p:spPr>
      </p:pic>
      <p:sp>
        <p:nvSpPr>
          <p:cNvPr id="4" name="标题 17409"/>
          <p:cNvSpPr>
            <a:spLocks noGrp="1" noChangeArrowheads="1"/>
          </p:cNvSpPr>
          <p:nvPr/>
        </p:nvSpPr>
        <p:spPr bwMode="auto">
          <a:xfrm>
            <a:off x="711200" y="534988"/>
            <a:ext cx="3959225" cy="576262"/>
          </a:xfrm>
          <a:prstGeom prst="rect">
            <a:avLst/>
          </a:prstGeom>
          <a:solidFill>
            <a:srgbClr val="FFFFFF"/>
          </a:solidFill>
          <a:ln w="9525">
            <a:noFill/>
            <a:miter lim="800000"/>
            <a:headEnd/>
            <a:tailEnd/>
          </a:ln>
        </p:spPr>
        <p:txBody>
          <a:bodyPr lIns="90170" tIns="46990" rIns="90170" bIns="46990"/>
          <a:lstStyle/>
          <a:p>
            <a:r>
              <a:rPr lang="zh-CN" altLang="en-US" sz="3200">
                <a:solidFill>
                  <a:srgbClr val="FF0000"/>
                </a:solidFill>
                <a:latin typeface="Arial" charset="0"/>
                <a:ea typeface="黑体" pitchFamily="2" charset="-122"/>
              </a:rPr>
              <a:t>二、试卷结构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1774825" y="3494088"/>
            <a:ext cx="2952750" cy="2808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a:solidFill>
                <a:srgbClr val="FFFFFF"/>
              </a:solidFill>
            </a:endParaRPr>
          </a:p>
        </p:txBody>
      </p:sp>
      <p:graphicFrame>
        <p:nvGraphicFramePr>
          <p:cNvPr id="17412" name="表格 17411"/>
          <p:cNvGraphicFramePr/>
          <p:nvPr/>
        </p:nvGraphicFramePr>
        <p:xfrm>
          <a:off x="819150" y="1228725"/>
          <a:ext cx="10617958" cy="4227571"/>
        </p:xfrm>
        <a:graphic>
          <a:graphicData uri="http://schemas.openxmlformats.org/drawingml/2006/table">
            <a:tbl>
              <a:tblPr>
                <a:effectLst/>
                <a:tableStyleId>{5940675A-B579-460E-94D1-54222C63F5DA}</a:tableStyleId>
              </a:tblPr>
              <a:tblGrid>
                <a:gridCol w="544352"/>
                <a:gridCol w="1207344"/>
                <a:gridCol w="2847378"/>
                <a:gridCol w="3092413"/>
                <a:gridCol w="2926471"/>
              </a:tblGrid>
              <a:tr h="1095912">
                <a:tc gridSpan="2">
                  <a:txBody>
                    <a:bodyPr/>
                    <a:lstStyle/>
                    <a:p>
                      <a:pPr marL="0" lvl="0" indent="0" algn="ctr">
                        <a:buNone/>
                      </a:pPr>
                      <a:endParaRPr lang="zh-CN" altLang="en-US" sz="2000" b="0" dirty="0">
                        <a:latin typeface="宋体" pitchFamily="2" charset="-122"/>
                        <a:ea typeface="黑体" pitchFamily="49" charset="-122"/>
                        <a:sym typeface="宋体" pitchFamily="2" charset="-122"/>
                      </a:endParaRPr>
                    </a:p>
                    <a:p>
                      <a:pPr marL="0" lvl="0" indent="0" algn="ctr">
                        <a:buNone/>
                      </a:pPr>
                      <a:endParaRPr lang="zh-CN" altLang="en-US" sz="2000" b="0" dirty="0">
                        <a:solidFill>
                          <a:srgbClr val="000000"/>
                        </a:solidFill>
                        <a:latin typeface="宋体" pitchFamily="2" charset="-122"/>
                        <a:ea typeface="黑体" pitchFamily="49" charset="-122"/>
                        <a:sym typeface="宋体" pitchFamily="2" charset="-122"/>
                      </a:endParaRP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hMerge="1">
                  <a:txBody>
                    <a:bodyPr/>
                    <a:lstStyle/>
                    <a:p>
                      <a:endParaRPr lang="zh-CN"/>
                    </a:p>
                  </a:txBody>
                  <a:tcPr>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tcPr>
                </a:tc>
                <a:tc>
                  <a:txBody>
                    <a:bodyPr/>
                    <a:lstStyle/>
                    <a:p>
                      <a:pPr marL="0" lvl="0" indent="0" algn="ctr">
                        <a:buNone/>
                      </a:pPr>
                      <a:r>
                        <a:rPr lang="en-US" altLang="zh-CN" sz="3200" dirty="0">
                          <a:solidFill>
                            <a:srgbClr val="000000"/>
                          </a:solidFill>
                          <a:latin typeface="黑体" pitchFamily="49" charset="-122"/>
                          <a:ea typeface="黑体" pitchFamily="49" charset="-122"/>
                          <a:sym typeface="宋体" pitchFamily="2" charset="-122"/>
                        </a:rPr>
                        <a:t>2013</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200">
                          <a:solidFill>
                            <a:srgbClr val="000000"/>
                          </a:solidFill>
                          <a:latin typeface="黑体" pitchFamily="49" charset="-122"/>
                          <a:ea typeface="黑体" pitchFamily="49" charset="-122"/>
                          <a:sym typeface="宋体" pitchFamily="2" charset="-122"/>
                        </a:rPr>
                        <a:t>2014</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200">
                          <a:solidFill>
                            <a:srgbClr val="000000"/>
                          </a:solidFill>
                          <a:latin typeface="黑体" pitchFamily="49" charset="-122"/>
                          <a:ea typeface="黑体" pitchFamily="49" charset="-122"/>
                          <a:sym typeface="宋体" pitchFamily="2" charset="-122"/>
                        </a:rPr>
                        <a:t>2015</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r>
              <a:tr h="996946">
                <a:tc rowSpan="2">
                  <a:txBody>
                    <a:bodyPr/>
                    <a:lstStyle/>
                    <a:p>
                      <a:pPr marL="0" lvl="0" indent="0" algn="ctr">
                        <a:buNone/>
                      </a:pPr>
                      <a:r>
                        <a:rPr lang="zh-CN" altLang="en-US" sz="2000" b="0" dirty="0">
                          <a:solidFill>
                            <a:srgbClr val="000000"/>
                          </a:solidFill>
                          <a:latin typeface="宋体" pitchFamily="2" charset="-122"/>
                          <a:ea typeface="黑体" pitchFamily="49" charset="-122"/>
                          <a:sym typeface="宋体" pitchFamily="2" charset="-122"/>
                        </a:rPr>
                        <a:t>安</a:t>
                      </a:r>
                    </a:p>
                    <a:p>
                      <a:pPr marL="0" lvl="0" indent="0" algn="ctr">
                        <a:buNone/>
                      </a:pPr>
                      <a:r>
                        <a:rPr lang="zh-CN" altLang="en-US" sz="2000" b="0" dirty="0">
                          <a:solidFill>
                            <a:srgbClr val="000000"/>
                          </a:solidFill>
                          <a:latin typeface="宋体" pitchFamily="2" charset="-122"/>
                          <a:ea typeface="黑体" pitchFamily="49" charset="-122"/>
                          <a:sym typeface="宋体" pitchFamily="2" charset="-122"/>
                        </a:rPr>
                        <a:t>徽</a:t>
                      </a:r>
                    </a:p>
                    <a:p>
                      <a:pPr marL="0" lvl="0" indent="0" algn="ctr">
                        <a:buNone/>
                      </a:pPr>
                      <a:r>
                        <a:rPr lang="zh-CN" altLang="en-US" sz="2000" b="0" dirty="0">
                          <a:solidFill>
                            <a:srgbClr val="000000"/>
                          </a:solidFill>
                          <a:latin typeface="宋体" pitchFamily="2" charset="-122"/>
                          <a:ea typeface="黑体" pitchFamily="49" charset="-122"/>
                          <a:sym typeface="宋体" pitchFamily="2" charset="-122"/>
                        </a:rPr>
                        <a:t>卷</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2000" b="0">
                          <a:solidFill>
                            <a:srgbClr val="000000"/>
                          </a:solidFill>
                          <a:latin typeface="宋体" pitchFamily="2" charset="-122"/>
                          <a:ea typeface="黑体" pitchFamily="49" charset="-122"/>
                          <a:sym typeface="宋体" pitchFamily="2" charset="-122"/>
                        </a:rPr>
                        <a:t>选择题</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000" b="0" dirty="0">
                          <a:solidFill>
                            <a:srgbClr val="000000"/>
                          </a:solidFill>
                          <a:latin typeface="楷体_GB2312" pitchFamily="1" charset="-122"/>
                          <a:ea typeface="楷体_GB2312" pitchFamily="1" charset="-122"/>
                          <a:sym typeface="宋体" pitchFamily="2" charset="-122"/>
                        </a:rPr>
                        <a:t>11</a:t>
                      </a:r>
                    </a:p>
                    <a:p>
                      <a:pPr marL="0" lvl="0" indent="0" algn="ctr">
                        <a:buNone/>
                      </a:pPr>
                      <a:r>
                        <a:rPr lang="en-US" altLang="zh-CN" sz="3000" b="0" dirty="0">
                          <a:solidFill>
                            <a:srgbClr val="000000"/>
                          </a:solidFill>
                          <a:latin typeface="楷体_GB2312" pitchFamily="1" charset="-122"/>
                          <a:ea typeface="楷体_GB2312" pitchFamily="1" charset="-122"/>
                          <a:sym typeface="宋体" pitchFamily="2" charset="-122"/>
                        </a:rPr>
                        <a:t>(</a:t>
                      </a:r>
                      <a:r>
                        <a:rPr lang="zh-CN" altLang="en-US" sz="3000" b="0" dirty="0">
                          <a:solidFill>
                            <a:srgbClr val="000000"/>
                          </a:solidFill>
                          <a:latin typeface="楷体_GB2312" pitchFamily="1" charset="-122"/>
                          <a:ea typeface="楷体_GB2312" pitchFamily="1" charset="-122"/>
                          <a:sym typeface="宋体" pitchFamily="2" charset="-122"/>
                        </a:rPr>
                        <a:t>3+2+2+2+2</a:t>
                      </a:r>
                      <a:r>
                        <a:rPr lang="en-US" altLang="zh-CN" sz="3000" b="0" dirty="0">
                          <a:solidFill>
                            <a:srgbClr val="000000"/>
                          </a:solidFill>
                          <a:latin typeface="楷体_GB2312" pitchFamily="1" charset="-122"/>
                          <a:ea typeface="楷体_GB2312" pitchFamily="1" charset="-122"/>
                          <a:sym typeface="宋体" pitchFamily="2" charset="-122"/>
                        </a:rPr>
                        <a:t>)</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000" b="0" dirty="0">
                          <a:solidFill>
                            <a:srgbClr val="000000"/>
                          </a:solidFill>
                          <a:latin typeface="楷体_GB2312" pitchFamily="1" charset="-122"/>
                          <a:ea typeface="楷体_GB2312" pitchFamily="1" charset="-122"/>
                          <a:sym typeface="宋体" pitchFamily="2" charset="-122"/>
                        </a:rPr>
                        <a:t>11</a:t>
                      </a:r>
                    </a:p>
                    <a:p>
                      <a:pPr marL="0" lvl="0" indent="0" algn="ctr">
                        <a:buNone/>
                      </a:pPr>
                      <a:r>
                        <a:rPr lang="en-US" altLang="zh-CN" sz="3000" b="0" dirty="0">
                          <a:solidFill>
                            <a:srgbClr val="000000"/>
                          </a:solidFill>
                          <a:latin typeface="楷体_GB2312" pitchFamily="1" charset="-122"/>
                          <a:ea typeface="楷体_GB2312" pitchFamily="1" charset="-122"/>
                          <a:sym typeface="宋体" pitchFamily="2" charset="-122"/>
                        </a:rPr>
                        <a:t>(</a:t>
                      </a:r>
                      <a:r>
                        <a:rPr lang="zh-CN" altLang="en-US" sz="3000" b="0" dirty="0">
                          <a:solidFill>
                            <a:srgbClr val="000000"/>
                          </a:solidFill>
                          <a:latin typeface="楷体_GB2312" pitchFamily="1" charset="-122"/>
                          <a:ea typeface="楷体_GB2312" pitchFamily="1" charset="-122"/>
                          <a:sym typeface="宋体" pitchFamily="2" charset="-122"/>
                        </a:rPr>
                        <a:t>2+2+2+2+2+1</a:t>
                      </a:r>
                      <a:r>
                        <a:rPr lang="en-US" altLang="zh-CN" sz="3000" b="0" dirty="0">
                          <a:solidFill>
                            <a:srgbClr val="000000"/>
                          </a:solidFill>
                          <a:latin typeface="楷体_GB2312" pitchFamily="1" charset="-122"/>
                          <a:ea typeface="楷体_GB2312" pitchFamily="1" charset="-122"/>
                          <a:sym typeface="宋体" pitchFamily="2" charset="-122"/>
                        </a:rPr>
                        <a:t>)</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000" b="0" dirty="0">
                          <a:solidFill>
                            <a:srgbClr val="000000"/>
                          </a:solidFill>
                          <a:latin typeface="楷体_GB2312" pitchFamily="1" charset="-122"/>
                          <a:ea typeface="楷体_GB2312" pitchFamily="1" charset="-122"/>
                          <a:sym typeface="宋体" pitchFamily="2" charset="-122"/>
                        </a:rPr>
                        <a:t>11</a:t>
                      </a:r>
                      <a:endParaRPr lang="zh-CN" altLang="en-US" sz="3000" b="0" dirty="0">
                        <a:latin typeface="楷体_GB2312" pitchFamily="1" charset="-122"/>
                        <a:ea typeface="楷体_GB2312" pitchFamily="1" charset="-122"/>
                        <a:sym typeface="宋体" pitchFamily="2" charset="-122"/>
                      </a:endParaRPr>
                    </a:p>
                    <a:p>
                      <a:pPr marL="0" lvl="0" indent="0" algn="ctr">
                        <a:buNone/>
                      </a:pPr>
                      <a:r>
                        <a:rPr lang="en-US" altLang="zh-CN" sz="3000" b="0" dirty="0">
                          <a:solidFill>
                            <a:srgbClr val="000000"/>
                          </a:solidFill>
                          <a:latin typeface="楷体_GB2312" pitchFamily="1" charset="-122"/>
                          <a:ea typeface="楷体_GB2312" pitchFamily="1" charset="-122"/>
                          <a:sym typeface="宋体" pitchFamily="2" charset="-122"/>
                        </a:rPr>
                        <a:t>(</a:t>
                      </a:r>
                      <a:r>
                        <a:rPr lang="zh-CN" altLang="en-US" sz="3000" b="0" dirty="0">
                          <a:solidFill>
                            <a:srgbClr val="000000"/>
                          </a:solidFill>
                          <a:latin typeface="楷体_GB2312" pitchFamily="1" charset="-122"/>
                          <a:ea typeface="楷体_GB2312" pitchFamily="1" charset="-122"/>
                          <a:sym typeface="宋体" pitchFamily="2" charset="-122"/>
                        </a:rPr>
                        <a:t>2+2+3+2+2</a:t>
                      </a:r>
                      <a:r>
                        <a:rPr lang="en-US" altLang="zh-CN" sz="3000" b="0" dirty="0">
                          <a:solidFill>
                            <a:srgbClr val="000000"/>
                          </a:solidFill>
                          <a:latin typeface="楷体_GB2312" pitchFamily="1" charset="-122"/>
                          <a:ea typeface="楷体_GB2312" pitchFamily="1" charset="-122"/>
                          <a:sym typeface="宋体" pitchFamily="2" charset="-122"/>
                        </a:rPr>
                        <a:t>)</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r>
              <a:tr h="558175">
                <a:tc vMerge="1">
                  <a:txBody>
                    <a:bodyPr/>
                    <a:lstStyle/>
                    <a:p>
                      <a:endParaRPr lang="zh-CN"/>
                    </a:p>
                  </a:txBody>
                  <a:tcP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B w="28575" cap="flat" cmpd="sng">
                      <a:solidFill>
                        <a:srgbClr val="000000"/>
                      </a:solidFill>
                      <a:prstDash val="solid"/>
                      <a:headEnd type="none" w="med" len="med"/>
                      <a:tailEnd type="none" w="med" len="med"/>
                    </a:lnB>
                  </a:tcPr>
                </a:tc>
                <a:tc>
                  <a:txBody>
                    <a:bodyPr/>
                    <a:lstStyle/>
                    <a:p>
                      <a:pPr marL="0" lvl="0" indent="0" algn="ctr">
                        <a:buNone/>
                      </a:pPr>
                      <a:r>
                        <a:rPr lang="zh-CN" altLang="en-US" sz="2000" b="0">
                          <a:solidFill>
                            <a:srgbClr val="000000"/>
                          </a:solidFill>
                          <a:latin typeface="宋体" pitchFamily="2" charset="-122"/>
                          <a:ea typeface="黑体" pitchFamily="49" charset="-122"/>
                          <a:sym typeface="宋体" pitchFamily="2" charset="-122"/>
                        </a:rPr>
                        <a:t>综合题</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000" b="0">
                          <a:solidFill>
                            <a:srgbClr val="000000"/>
                          </a:solidFill>
                          <a:latin typeface="楷体_GB2312" pitchFamily="1" charset="-122"/>
                          <a:ea typeface="楷体_GB2312" pitchFamily="1" charset="-122"/>
                          <a:sym typeface="宋体" pitchFamily="2" charset="-122"/>
                        </a:rPr>
                        <a:t>2</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000" b="0">
                          <a:solidFill>
                            <a:srgbClr val="000000"/>
                          </a:solidFill>
                          <a:latin typeface="楷体_GB2312" pitchFamily="1" charset="-122"/>
                          <a:ea typeface="楷体_GB2312" pitchFamily="1" charset="-122"/>
                          <a:sym typeface="宋体" pitchFamily="2" charset="-122"/>
                        </a:rPr>
                        <a:t>2</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000" b="0">
                          <a:solidFill>
                            <a:srgbClr val="000000"/>
                          </a:solidFill>
                          <a:latin typeface="楷体_GB2312" pitchFamily="1" charset="-122"/>
                          <a:ea typeface="楷体_GB2312" pitchFamily="1" charset="-122"/>
                          <a:sym typeface="宋体" pitchFamily="2" charset="-122"/>
                        </a:rPr>
                        <a:t>2</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r>
              <a:tr h="913854">
                <a:tc rowSpan="2">
                  <a:txBody>
                    <a:bodyPr/>
                    <a:lstStyle/>
                    <a:p>
                      <a:pPr marL="0" lvl="0" indent="0" algn="ctr">
                        <a:buNone/>
                      </a:pPr>
                      <a:r>
                        <a:rPr lang="zh-CN" altLang="en-US" sz="2000" b="0">
                          <a:solidFill>
                            <a:srgbClr val="000000"/>
                          </a:solidFill>
                          <a:latin typeface="宋体" pitchFamily="2" charset="-122"/>
                          <a:ea typeface="黑体" pitchFamily="49" charset="-122"/>
                          <a:sym typeface="宋体" pitchFamily="2" charset="-122"/>
                        </a:rPr>
                        <a:t>全</a:t>
                      </a:r>
                    </a:p>
                    <a:p>
                      <a:pPr marL="0" lvl="0" indent="0" algn="ctr">
                        <a:buNone/>
                      </a:pPr>
                      <a:r>
                        <a:rPr lang="zh-CN" altLang="en-US" sz="2000" b="0">
                          <a:solidFill>
                            <a:srgbClr val="000000"/>
                          </a:solidFill>
                          <a:latin typeface="宋体" pitchFamily="2" charset="-122"/>
                          <a:ea typeface="黑体" pitchFamily="49" charset="-122"/>
                          <a:sym typeface="宋体" pitchFamily="2" charset="-122"/>
                        </a:rPr>
                        <a:t>国</a:t>
                      </a:r>
                    </a:p>
                    <a:p>
                      <a:pPr marL="0" lvl="0" indent="0" algn="ctr">
                        <a:buNone/>
                      </a:pPr>
                      <a:r>
                        <a:rPr lang="zh-CN" altLang="en-US" sz="2000" b="0">
                          <a:solidFill>
                            <a:srgbClr val="000000"/>
                          </a:solidFill>
                          <a:latin typeface="宋体" pitchFamily="2" charset="-122"/>
                          <a:ea typeface="黑体" pitchFamily="49" charset="-122"/>
                          <a:sym typeface="宋体" pitchFamily="2" charset="-122"/>
                        </a:rPr>
                        <a:t>卷</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2000" b="0">
                          <a:solidFill>
                            <a:srgbClr val="000000"/>
                          </a:solidFill>
                          <a:latin typeface="宋体" pitchFamily="2" charset="-122"/>
                          <a:ea typeface="黑体" pitchFamily="49" charset="-122"/>
                          <a:sym typeface="宋体" pitchFamily="2" charset="-122"/>
                        </a:rPr>
                        <a:t>选择题</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000" b="0" dirty="0">
                          <a:solidFill>
                            <a:srgbClr val="000000"/>
                          </a:solidFill>
                          <a:latin typeface="楷体_GB2312" pitchFamily="1" charset="-122"/>
                          <a:ea typeface="楷体_GB2312" pitchFamily="1" charset="-122"/>
                          <a:sym typeface="宋体" pitchFamily="2" charset="-122"/>
                        </a:rPr>
                        <a:t>11</a:t>
                      </a:r>
                    </a:p>
                    <a:p>
                      <a:pPr marL="0" lvl="0" indent="0" algn="ctr">
                        <a:buNone/>
                      </a:pPr>
                      <a:r>
                        <a:rPr lang="en-US" altLang="zh-CN" sz="3000" b="0" dirty="0">
                          <a:solidFill>
                            <a:srgbClr val="000000"/>
                          </a:solidFill>
                          <a:latin typeface="楷体_GB2312" pitchFamily="1" charset="-122"/>
                          <a:ea typeface="楷体_GB2312" pitchFamily="1" charset="-122"/>
                          <a:sym typeface="宋体" pitchFamily="2" charset="-122"/>
                        </a:rPr>
                        <a:t>(</a:t>
                      </a:r>
                      <a:r>
                        <a:rPr lang="zh-CN" altLang="en-US" sz="3000" b="0" dirty="0">
                          <a:solidFill>
                            <a:srgbClr val="000000"/>
                          </a:solidFill>
                          <a:latin typeface="楷体_GB2312" pitchFamily="1" charset="-122"/>
                          <a:ea typeface="楷体_GB2312" pitchFamily="1" charset="-122"/>
                          <a:sym typeface="宋体" pitchFamily="2" charset="-122"/>
                        </a:rPr>
                        <a:t>3+3+2+3</a:t>
                      </a:r>
                      <a:r>
                        <a:rPr lang="en-US" altLang="zh-CN" sz="3000" b="0" dirty="0">
                          <a:solidFill>
                            <a:srgbClr val="000000"/>
                          </a:solidFill>
                          <a:latin typeface="楷体_GB2312" pitchFamily="1" charset="-122"/>
                          <a:ea typeface="楷体_GB2312" pitchFamily="1" charset="-122"/>
                          <a:sym typeface="宋体" pitchFamily="2" charset="-122"/>
                        </a:rPr>
                        <a:t>)</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000" b="0" dirty="0">
                          <a:solidFill>
                            <a:srgbClr val="000000"/>
                          </a:solidFill>
                          <a:latin typeface="楷体_GB2312" pitchFamily="1" charset="-122"/>
                          <a:ea typeface="楷体_GB2312" pitchFamily="1" charset="-122"/>
                          <a:sym typeface="宋体" pitchFamily="2" charset="-122"/>
                        </a:rPr>
                        <a:t>11</a:t>
                      </a:r>
                    </a:p>
                    <a:p>
                      <a:pPr marL="0" lvl="0" indent="0" algn="ctr">
                        <a:buNone/>
                      </a:pPr>
                      <a:r>
                        <a:rPr lang="en-US" altLang="zh-CN" sz="3000" b="0" dirty="0">
                          <a:solidFill>
                            <a:srgbClr val="000000"/>
                          </a:solidFill>
                          <a:latin typeface="楷体_GB2312" pitchFamily="1" charset="-122"/>
                          <a:ea typeface="楷体_GB2312" pitchFamily="1" charset="-122"/>
                          <a:sym typeface="宋体" pitchFamily="2" charset="-122"/>
                        </a:rPr>
                        <a:t>(</a:t>
                      </a:r>
                      <a:r>
                        <a:rPr lang="zh-CN" altLang="en-US" sz="3000" b="0" dirty="0">
                          <a:solidFill>
                            <a:srgbClr val="000000"/>
                          </a:solidFill>
                          <a:latin typeface="楷体_GB2312" pitchFamily="1" charset="-122"/>
                          <a:ea typeface="楷体_GB2312" pitchFamily="1" charset="-122"/>
                          <a:sym typeface="宋体" pitchFamily="2" charset="-122"/>
                        </a:rPr>
                        <a:t>3+3+3+2</a:t>
                      </a:r>
                      <a:r>
                        <a:rPr lang="en-US" altLang="zh-CN" sz="3000" b="0" dirty="0">
                          <a:solidFill>
                            <a:srgbClr val="000000"/>
                          </a:solidFill>
                          <a:latin typeface="楷体_GB2312" pitchFamily="1" charset="-122"/>
                          <a:ea typeface="楷体_GB2312" pitchFamily="1" charset="-122"/>
                          <a:sym typeface="宋体" pitchFamily="2" charset="-122"/>
                        </a:rPr>
                        <a:t>)</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000" b="0" dirty="0">
                          <a:solidFill>
                            <a:srgbClr val="000000"/>
                          </a:solidFill>
                          <a:latin typeface="楷体_GB2312" pitchFamily="1" charset="-122"/>
                          <a:ea typeface="楷体_GB2312" pitchFamily="1" charset="-122"/>
                          <a:sym typeface="宋体" pitchFamily="2" charset="-122"/>
                        </a:rPr>
                        <a:t>11</a:t>
                      </a:r>
                    </a:p>
                    <a:p>
                      <a:pPr marL="0" lvl="0" indent="0" algn="ctr">
                        <a:buNone/>
                      </a:pPr>
                      <a:r>
                        <a:rPr lang="en-US" altLang="zh-CN" sz="3000" b="0" dirty="0">
                          <a:solidFill>
                            <a:srgbClr val="000000"/>
                          </a:solidFill>
                          <a:latin typeface="楷体_GB2312" pitchFamily="1" charset="-122"/>
                          <a:ea typeface="楷体_GB2312" pitchFamily="1" charset="-122"/>
                          <a:sym typeface="宋体" pitchFamily="2" charset="-122"/>
                        </a:rPr>
                        <a:t>(</a:t>
                      </a:r>
                      <a:r>
                        <a:rPr lang="zh-CN" altLang="en-US" sz="3000" b="0" dirty="0">
                          <a:solidFill>
                            <a:srgbClr val="000000"/>
                          </a:solidFill>
                          <a:latin typeface="楷体_GB2312" pitchFamily="1" charset="-122"/>
                          <a:ea typeface="楷体_GB2312" pitchFamily="1" charset="-122"/>
                          <a:sym typeface="宋体" pitchFamily="2" charset="-122"/>
                        </a:rPr>
                        <a:t>3+3+3+2</a:t>
                      </a:r>
                      <a:r>
                        <a:rPr lang="en-US" altLang="zh-CN" sz="3000" b="0" dirty="0">
                          <a:solidFill>
                            <a:srgbClr val="000000"/>
                          </a:solidFill>
                          <a:latin typeface="楷体_GB2312" pitchFamily="1" charset="-122"/>
                          <a:ea typeface="楷体_GB2312" pitchFamily="1" charset="-122"/>
                          <a:sym typeface="宋体" pitchFamily="2" charset="-122"/>
                        </a:rPr>
                        <a:t>)</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r>
              <a:tr h="556736">
                <a:tc vMerge="1">
                  <a:txBody>
                    <a:bodyPr/>
                    <a:lstStyle/>
                    <a:p>
                      <a:endParaRPr lang="zh-CN"/>
                    </a:p>
                  </a:txBody>
                  <a:tcP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B w="28575" cap="flat" cmpd="sng">
                      <a:solidFill>
                        <a:srgbClr val="000000"/>
                      </a:solidFill>
                      <a:prstDash val="solid"/>
                      <a:headEnd type="none" w="med" len="med"/>
                      <a:tailEnd type="none" w="med" len="med"/>
                    </a:lnB>
                  </a:tcPr>
                </a:tc>
                <a:tc>
                  <a:txBody>
                    <a:bodyPr/>
                    <a:lstStyle/>
                    <a:p>
                      <a:pPr marL="0" lvl="0" indent="0" algn="ctr">
                        <a:buNone/>
                      </a:pPr>
                      <a:r>
                        <a:rPr lang="zh-CN" altLang="en-US" sz="2000" b="0">
                          <a:solidFill>
                            <a:srgbClr val="000000"/>
                          </a:solidFill>
                          <a:latin typeface="宋体" pitchFamily="2" charset="-122"/>
                          <a:ea typeface="黑体" pitchFamily="49" charset="-122"/>
                          <a:sym typeface="宋体" pitchFamily="2" charset="-122"/>
                        </a:rPr>
                        <a:t>综合题</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000" b="0">
                          <a:solidFill>
                            <a:srgbClr val="000000"/>
                          </a:solidFill>
                          <a:latin typeface="楷体_GB2312" pitchFamily="1" charset="-122"/>
                          <a:ea typeface="楷体_GB2312" pitchFamily="1" charset="-122"/>
                          <a:sym typeface="宋体" pitchFamily="2" charset="-122"/>
                        </a:rPr>
                        <a:t>2</a:t>
                      </a:r>
                      <a:r>
                        <a:rPr lang="zh-CN" altLang="en-US" sz="3000" b="0">
                          <a:solidFill>
                            <a:srgbClr val="000000"/>
                          </a:solidFill>
                          <a:latin typeface="楷体_GB2312" pitchFamily="1" charset="-122"/>
                          <a:ea typeface="楷体_GB2312" pitchFamily="1" charset="-122"/>
                          <a:sym typeface="宋体" pitchFamily="2" charset="-122"/>
                        </a:rPr>
                        <a:t>必考</a:t>
                      </a:r>
                      <a:r>
                        <a:rPr lang="en-US" altLang="zh-CN" sz="3000" b="0">
                          <a:solidFill>
                            <a:srgbClr val="000000"/>
                          </a:solidFill>
                          <a:latin typeface="楷体_GB2312" pitchFamily="1" charset="-122"/>
                          <a:ea typeface="楷体_GB2312" pitchFamily="1" charset="-122"/>
                          <a:sym typeface="宋体" pitchFamily="2" charset="-122"/>
                        </a:rPr>
                        <a:t>+3</a:t>
                      </a:r>
                      <a:r>
                        <a:rPr lang="zh-CN" altLang="en-US" sz="3000" b="0">
                          <a:solidFill>
                            <a:srgbClr val="000000"/>
                          </a:solidFill>
                          <a:latin typeface="楷体_GB2312" pitchFamily="1" charset="-122"/>
                          <a:ea typeface="楷体_GB2312" pitchFamily="1" charset="-122"/>
                          <a:sym typeface="宋体" pitchFamily="2" charset="-122"/>
                        </a:rPr>
                        <a:t>选考</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000" b="0" dirty="0">
                          <a:solidFill>
                            <a:srgbClr val="000000"/>
                          </a:solidFill>
                          <a:latin typeface="楷体_GB2312" pitchFamily="1" charset="-122"/>
                          <a:ea typeface="楷体_GB2312" pitchFamily="1" charset="-122"/>
                          <a:sym typeface="宋体" pitchFamily="2" charset="-122"/>
                        </a:rPr>
                        <a:t>2</a:t>
                      </a:r>
                      <a:r>
                        <a:rPr lang="zh-CN" altLang="en-US" sz="3000" b="0" dirty="0">
                          <a:solidFill>
                            <a:srgbClr val="000000"/>
                          </a:solidFill>
                          <a:latin typeface="楷体_GB2312" pitchFamily="1" charset="-122"/>
                          <a:ea typeface="楷体_GB2312" pitchFamily="1" charset="-122"/>
                          <a:sym typeface="宋体" pitchFamily="2" charset="-122"/>
                        </a:rPr>
                        <a:t>必考</a:t>
                      </a:r>
                      <a:r>
                        <a:rPr lang="en-US" altLang="zh-CN" sz="3000" b="0" dirty="0">
                          <a:solidFill>
                            <a:srgbClr val="000000"/>
                          </a:solidFill>
                          <a:latin typeface="楷体_GB2312" pitchFamily="1" charset="-122"/>
                          <a:ea typeface="楷体_GB2312" pitchFamily="1" charset="-122"/>
                          <a:sym typeface="宋体" pitchFamily="2" charset="-122"/>
                        </a:rPr>
                        <a:t>+3</a:t>
                      </a:r>
                      <a:r>
                        <a:rPr lang="zh-CN" altLang="en-US" sz="3000" b="0" dirty="0">
                          <a:solidFill>
                            <a:srgbClr val="000000"/>
                          </a:solidFill>
                          <a:latin typeface="楷体_GB2312" pitchFamily="1" charset="-122"/>
                          <a:ea typeface="楷体_GB2312" pitchFamily="1" charset="-122"/>
                          <a:sym typeface="宋体" pitchFamily="2" charset="-122"/>
                        </a:rPr>
                        <a:t>选考</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000" b="0" dirty="0">
                          <a:solidFill>
                            <a:srgbClr val="000000"/>
                          </a:solidFill>
                          <a:latin typeface="楷体_GB2312" pitchFamily="1" charset="-122"/>
                          <a:ea typeface="楷体_GB2312" pitchFamily="1" charset="-122"/>
                          <a:sym typeface="宋体" pitchFamily="2" charset="-122"/>
                        </a:rPr>
                        <a:t>2</a:t>
                      </a:r>
                      <a:r>
                        <a:rPr lang="zh-CN" altLang="en-US" sz="3000" b="0" dirty="0">
                          <a:solidFill>
                            <a:srgbClr val="000000"/>
                          </a:solidFill>
                          <a:latin typeface="楷体_GB2312" pitchFamily="1" charset="-122"/>
                          <a:ea typeface="楷体_GB2312" pitchFamily="1" charset="-122"/>
                          <a:sym typeface="宋体" pitchFamily="2" charset="-122"/>
                        </a:rPr>
                        <a:t>必考</a:t>
                      </a:r>
                      <a:r>
                        <a:rPr lang="en-US" altLang="zh-CN" sz="3000" b="0" dirty="0">
                          <a:solidFill>
                            <a:srgbClr val="000000"/>
                          </a:solidFill>
                          <a:latin typeface="楷体_GB2312" pitchFamily="1" charset="-122"/>
                          <a:ea typeface="楷体_GB2312" pitchFamily="1" charset="-122"/>
                          <a:sym typeface="宋体" pitchFamily="2" charset="-122"/>
                        </a:rPr>
                        <a:t>+3</a:t>
                      </a:r>
                      <a:r>
                        <a:rPr lang="zh-CN" altLang="en-US" sz="3000" b="0" dirty="0">
                          <a:solidFill>
                            <a:srgbClr val="000000"/>
                          </a:solidFill>
                          <a:latin typeface="楷体_GB2312" pitchFamily="1" charset="-122"/>
                          <a:ea typeface="楷体_GB2312" pitchFamily="1" charset="-122"/>
                          <a:sym typeface="宋体" pitchFamily="2" charset="-122"/>
                        </a:rPr>
                        <a:t>选考</a:t>
                      </a:r>
                    </a:p>
                  </a:txBody>
                  <a:tcPr marL="90167" marR="9016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r>
            </a:tbl>
          </a:graphicData>
        </a:graphic>
      </p:graphicFrame>
      <p:pic>
        <p:nvPicPr>
          <p:cNvPr id="18469" name="图片 17461"/>
          <p:cNvPicPr>
            <a:picLocks noChangeArrowheads="1"/>
          </p:cNvPicPr>
          <p:nvPr/>
        </p:nvPicPr>
        <p:blipFill>
          <a:blip r:embed="rId2"/>
          <a:srcRect/>
          <a:stretch>
            <a:fillRect/>
          </a:stretch>
        </p:blipFill>
        <p:spPr bwMode="auto">
          <a:xfrm>
            <a:off x="865188" y="1344613"/>
            <a:ext cx="1509712" cy="1073150"/>
          </a:xfrm>
          <a:prstGeom prst="rect">
            <a:avLst/>
          </a:prstGeom>
          <a:noFill/>
          <a:ln w="9525">
            <a:noFill/>
            <a:miter lim="800000"/>
            <a:headEnd/>
            <a:tailEnd/>
          </a:ln>
        </p:spPr>
      </p:pic>
      <p:sp>
        <p:nvSpPr>
          <p:cNvPr id="18470" name="文本框 17463"/>
          <p:cNvSpPr txBox="1">
            <a:spLocks noChangeArrowheads="1"/>
          </p:cNvSpPr>
          <p:nvPr/>
        </p:nvSpPr>
        <p:spPr bwMode="auto">
          <a:xfrm>
            <a:off x="679450" y="1530350"/>
            <a:ext cx="1543050" cy="641350"/>
          </a:xfrm>
          <a:prstGeom prst="rect">
            <a:avLst/>
          </a:prstGeom>
          <a:noFill/>
          <a:ln w="9525">
            <a:noFill/>
            <a:miter lim="800000"/>
            <a:headEnd/>
            <a:tailEnd/>
          </a:ln>
        </p:spPr>
        <p:txBody>
          <a:bodyPr wrap="none">
            <a:spAutoFit/>
          </a:bodyPr>
          <a:lstStyle/>
          <a:p>
            <a:r>
              <a:rPr lang="zh-CN" altLang="en-US" sz="1800" b="0">
                <a:solidFill>
                  <a:srgbClr val="353738"/>
                </a:solidFill>
                <a:latin typeface="Arial" charset="0"/>
                <a:ea typeface="黑体" pitchFamily="2" charset="-122"/>
              </a:rPr>
              <a:t>卷类</a:t>
            </a:r>
          </a:p>
          <a:p>
            <a:r>
              <a:rPr lang="zh-CN" altLang="en-US" sz="1800" b="0">
                <a:solidFill>
                  <a:srgbClr val="353738"/>
                </a:solidFill>
                <a:latin typeface="Arial" charset="0"/>
                <a:ea typeface="黑体" pitchFamily="2" charset="-122"/>
              </a:rPr>
              <a:t>       题型题量</a:t>
            </a:r>
          </a:p>
        </p:txBody>
      </p:sp>
      <p:sp>
        <p:nvSpPr>
          <p:cNvPr id="18471" name="文本框 17464"/>
          <p:cNvSpPr txBox="1">
            <a:spLocks noChangeArrowheads="1"/>
          </p:cNvSpPr>
          <p:nvPr/>
        </p:nvSpPr>
        <p:spPr bwMode="auto">
          <a:xfrm>
            <a:off x="1652588" y="1312863"/>
            <a:ext cx="793750" cy="457200"/>
          </a:xfrm>
          <a:prstGeom prst="rect">
            <a:avLst/>
          </a:prstGeom>
          <a:noFill/>
          <a:ln w="9525">
            <a:noFill/>
            <a:miter lim="800000"/>
            <a:headEnd/>
            <a:tailEnd/>
          </a:ln>
        </p:spPr>
        <p:txBody>
          <a:bodyPr wrap="none">
            <a:spAutoFit/>
          </a:bodyPr>
          <a:lstStyle/>
          <a:p>
            <a:r>
              <a:rPr lang="zh-CN" altLang="en-US" b="0">
                <a:solidFill>
                  <a:schemeClr val="tx1"/>
                </a:solidFill>
                <a:latin typeface="Arial" charset="0"/>
                <a:ea typeface="黑体" pitchFamily="2" charset="-122"/>
              </a:rPr>
              <a:t>年份</a:t>
            </a:r>
          </a:p>
        </p:txBody>
      </p:sp>
      <p:sp>
        <p:nvSpPr>
          <p:cNvPr id="12" name="标题 17409"/>
          <p:cNvSpPr>
            <a:spLocks noGrp="1" noChangeArrowheads="1"/>
          </p:cNvSpPr>
          <p:nvPr/>
        </p:nvSpPr>
        <p:spPr bwMode="auto">
          <a:xfrm>
            <a:off x="711200" y="534988"/>
            <a:ext cx="3959225" cy="576262"/>
          </a:xfrm>
          <a:prstGeom prst="rect">
            <a:avLst/>
          </a:prstGeom>
          <a:solidFill>
            <a:srgbClr val="FFFFFF"/>
          </a:solidFill>
          <a:ln w="9525">
            <a:noFill/>
            <a:miter lim="800000"/>
            <a:headEnd/>
            <a:tailEnd/>
          </a:ln>
        </p:spPr>
        <p:txBody>
          <a:bodyPr lIns="90170" tIns="46990" rIns="90170" bIns="46990"/>
          <a:lstStyle/>
          <a:p>
            <a:r>
              <a:rPr lang="zh-CN" altLang="en-US" sz="3200">
                <a:solidFill>
                  <a:srgbClr val="FF0000"/>
                </a:solidFill>
                <a:latin typeface="Arial" charset="0"/>
                <a:ea typeface="黑体" pitchFamily="2" charset="-122"/>
              </a:rPr>
              <a:t>二、试卷结构</a:t>
            </a:r>
          </a:p>
        </p:txBody>
      </p:sp>
      <p:sp>
        <p:nvSpPr>
          <p:cNvPr id="6" name="矩形 5"/>
          <p:cNvSpPr/>
          <p:nvPr/>
        </p:nvSpPr>
        <p:spPr>
          <a:xfrm>
            <a:off x="150813" y="5572125"/>
            <a:ext cx="11914187" cy="1323975"/>
          </a:xfrm>
          <a:prstGeom prst="rect">
            <a:avLst/>
          </a:prstGeom>
        </p:spPr>
        <p:txBody>
          <a:bodyPr>
            <a:spAutoFit/>
          </a:bodyPr>
          <a:lstStyle/>
          <a:p>
            <a:pPr fontAlgn="auto">
              <a:spcAft>
                <a:spcPts val="0"/>
              </a:spcAft>
              <a:defRPr/>
            </a:pPr>
            <a:r>
              <a:rPr lang="zh-CN" altLang="en-US" sz="2000" b="0" dirty="0">
                <a:solidFill>
                  <a:schemeClr val="tx1"/>
                </a:solidFill>
                <a:latin typeface="+mn-ea"/>
                <a:ea typeface="+mn-ea"/>
                <a:cs typeface="+mn-cs"/>
              </a:rPr>
              <a:t>客观题组卷方式上，安徽卷多一图（表）两题，全国卷多一图（表）三题。</a:t>
            </a:r>
            <a:endParaRPr lang="en-US" altLang="zh-CN" sz="2000" b="0" dirty="0">
              <a:solidFill>
                <a:schemeClr val="tx1"/>
              </a:solidFill>
              <a:latin typeface="+mn-ea"/>
              <a:ea typeface="+mn-ea"/>
              <a:cs typeface="+mn-cs"/>
            </a:endParaRPr>
          </a:p>
          <a:p>
            <a:pPr fontAlgn="auto">
              <a:spcAft>
                <a:spcPts val="0"/>
              </a:spcAft>
              <a:defRPr/>
            </a:pPr>
            <a:r>
              <a:rPr lang="zh-CN" altLang="en-US" sz="2000" b="0" dirty="0">
                <a:solidFill>
                  <a:schemeClr val="tx1"/>
                </a:solidFill>
                <a:latin typeface="+mn-ea"/>
                <a:ea typeface="+mn-ea"/>
                <a:cs typeface="+mn-cs"/>
              </a:rPr>
              <a:t>安徽卷选修题渗透在区域地理中设问，考察内容为自然灾害或环境保护，通常分值10分，（</a:t>
            </a:r>
            <a:r>
              <a:rPr lang="en-US" altLang="zh-CN" sz="2000" b="0" dirty="0">
                <a:solidFill>
                  <a:schemeClr val="tx1"/>
                </a:solidFill>
                <a:latin typeface="+mn-ea"/>
                <a:ea typeface="+mn-ea"/>
                <a:cs typeface="+mn-cs"/>
              </a:rPr>
              <a:t>14</a:t>
            </a:r>
            <a:r>
              <a:rPr lang="zh-CN" altLang="en-US" sz="2000" b="0" dirty="0">
                <a:solidFill>
                  <a:schemeClr val="tx1"/>
                </a:solidFill>
                <a:latin typeface="+mn-ea"/>
                <a:ea typeface="+mn-ea"/>
                <a:cs typeface="+mn-cs"/>
              </a:rPr>
              <a:t>年高达</a:t>
            </a:r>
            <a:r>
              <a:rPr lang="en-US" altLang="zh-CN" sz="2000" b="0" dirty="0">
                <a:solidFill>
                  <a:schemeClr val="tx1"/>
                </a:solidFill>
                <a:latin typeface="+mn-ea"/>
                <a:ea typeface="+mn-ea"/>
                <a:cs typeface="+mn-cs"/>
              </a:rPr>
              <a:t>16</a:t>
            </a:r>
            <a:r>
              <a:rPr lang="zh-CN" altLang="en-US" sz="2000" b="0" dirty="0">
                <a:solidFill>
                  <a:schemeClr val="tx1"/>
                </a:solidFill>
                <a:latin typeface="+mn-ea"/>
                <a:ea typeface="+mn-ea"/>
                <a:cs typeface="+mn-cs"/>
              </a:rPr>
              <a:t>分）。全国卷选修题独立设问，考察内容为旅游地理、自然灾害或环境保护（三选一），分值10分。</a:t>
            </a:r>
          </a:p>
          <a:p>
            <a:pPr fontAlgn="auto">
              <a:spcAft>
                <a:spcPts val="0"/>
              </a:spcAft>
              <a:defRPr/>
            </a:pPr>
            <a:endParaRPr lang="zh-CN" altLang="en-US" sz="2000" b="0" dirty="0">
              <a:solidFill>
                <a:schemeClr val="tx1"/>
              </a:solidFill>
              <a:latin typeface="+mn-ea"/>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标题 17409"/>
          <p:cNvSpPr>
            <a:spLocks noGrp="1" noChangeArrowheads="1"/>
          </p:cNvSpPr>
          <p:nvPr/>
        </p:nvSpPr>
        <p:spPr bwMode="auto">
          <a:xfrm>
            <a:off x="577850" y="206375"/>
            <a:ext cx="2819400" cy="577850"/>
          </a:xfrm>
          <a:prstGeom prst="rect">
            <a:avLst/>
          </a:prstGeom>
          <a:solidFill>
            <a:srgbClr val="FFFFFF"/>
          </a:solidFill>
          <a:ln w="9525">
            <a:noFill/>
            <a:miter lim="800000"/>
            <a:headEnd/>
            <a:tailEnd/>
          </a:ln>
        </p:spPr>
        <p:txBody>
          <a:bodyPr lIns="90170" tIns="46990" rIns="90170" bIns="46990"/>
          <a:lstStyle/>
          <a:p>
            <a:r>
              <a:rPr lang="zh-CN" altLang="en-US" sz="3200">
                <a:solidFill>
                  <a:srgbClr val="FF0000"/>
                </a:solidFill>
                <a:latin typeface="Arial" charset="0"/>
                <a:ea typeface="黑体" pitchFamily="2" charset="-122"/>
              </a:rPr>
              <a:t>三、分值分配</a:t>
            </a:r>
          </a:p>
        </p:txBody>
      </p:sp>
      <p:sp>
        <p:nvSpPr>
          <p:cNvPr id="3" name="矩形 2"/>
          <p:cNvSpPr/>
          <p:nvPr/>
        </p:nvSpPr>
        <p:spPr>
          <a:xfrm>
            <a:off x="2133600" y="2560638"/>
            <a:ext cx="2952750" cy="2808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b="0">
              <a:solidFill>
                <a:srgbClr val="FFFFFF"/>
              </a:solidFill>
            </a:endParaRPr>
          </a:p>
        </p:txBody>
      </p:sp>
      <p:graphicFrame>
        <p:nvGraphicFramePr>
          <p:cNvPr id="17412" name="表格 17411"/>
          <p:cNvGraphicFramePr/>
          <p:nvPr/>
        </p:nvGraphicFramePr>
        <p:xfrm>
          <a:off x="682625" y="909638"/>
          <a:ext cx="11054688" cy="5040785"/>
        </p:xfrm>
        <a:graphic>
          <a:graphicData uri="http://schemas.openxmlformats.org/drawingml/2006/table">
            <a:tbl>
              <a:tblPr>
                <a:effectLst/>
                <a:tableStyleId>{5940675A-B579-460E-94D1-54222C63F5DA}</a:tableStyleId>
              </a:tblPr>
              <a:tblGrid>
                <a:gridCol w="600338"/>
                <a:gridCol w="690813"/>
                <a:gridCol w="1092448"/>
                <a:gridCol w="1333429"/>
                <a:gridCol w="2853722"/>
                <a:gridCol w="2536642"/>
                <a:gridCol w="1947296"/>
              </a:tblGrid>
              <a:tr h="1053645">
                <a:tc gridSpan="2">
                  <a:txBody>
                    <a:bodyPr/>
                    <a:lstStyle/>
                    <a:p>
                      <a:pPr marL="0" lvl="0" indent="0" algn="ctr">
                        <a:buNone/>
                      </a:pPr>
                      <a:endParaRPr lang="zh-CN" altLang="en-US" sz="2000" b="0" dirty="0">
                        <a:latin typeface="宋体" pitchFamily="2" charset="-122"/>
                        <a:ea typeface="黑体" pitchFamily="49" charset="-122"/>
                        <a:sym typeface="宋体" pitchFamily="2" charset="-122"/>
                      </a:endParaRPr>
                    </a:p>
                    <a:p>
                      <a:pPr marL="0" lvl="0" indent="0" algn="ctr">
                        <a:buNone/>
                      </a:pPr>
                      <a:endParaRPr lang="zh-CN" altLang="en-US" sz="2000" b="0" dirty="0">
                        <a:solidFill>
                          <a:srgbClr val="000000"/>
                        </a:solidFill>
                        <a:latin typeface="宋体" pitchFamily="2" charset="-122"/>
                        <a:ea typeface="黑体" pitchFamily="49" charset="-122"/>
                        <a:sym typeface="宋体" pitchFamily="2" charset="-122"/>
                      </a:endParaRP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hMerge="1">
                  <a:txBody>
                    <a:bodyPr/>
                    <a:lstStyle/>
                    <a:p>
                      <a:endParaRPr lang="zh-CN"/>
                    </a:p>
                  </a:txBody>
                  <a:tcPr>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tcPr>
                </a:tc>
                <a:tc>
                  <a:txBody>
                    <a:bodyPr/>
                    <a:lstStyle/>
                    <a:p>
                      <a:pPr marL="0" lvl="0" indent="0" algn="ctr">
                        <a:buNone/>
                      </a:pPr>
                      <a:r>
                        <a:rPr lang="zh-CN" altLang="en-US" sz="2400">
                          <a:solidFill>
                            <a:srgbClr val="000000"/>
                          </a:solidFill>
                          <a:latin typeface="黑体" pitchFamily="49" charset="-122"/>
                          <a:ea typeface="黑体" pitchFamily="49" charset="-122"/>
                          <a:sym typeface="宋体" pitchFamily="2" charset="-122"/>
                        </a:rPr>
                        <a:t>题数</a:t>
                      </a: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2400">
                          <a:solidFill>
                            <a:srgbClr val="000000"/>
                          </a:solidFill>
                          <a:latin typeface="黑体" pitchFamily="49" charset="-122"/>
                          <a:ea typeface="黑体" pitchFamily="49" charset="-122"/>
                          <a:sym typeface="宋体" pitchFamily="2" charset="-122"/>
                        </a:rPr>
                        <a:t>分值</a:t>
                      </a: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2400">
                          <a:solidFill>
                            <a:srgbClr val="000000"/>
                          </a:solidFill>
                          <a:latin typeface="黑体" pitchFamily="49" charset="-122"/>
                          <a:ea typeface="黑体" pitchFamily="49" charset="-122"/>
                          <a:sym typeface="宋体" pitchFamily="2" charset="-122"/>
                        </a:rPr>
                        <a:t>题组数</a:t>
                      </a: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2400">
                          <a:solidFill>
                            <a:srgbClr val="000000"/>
                          </a:solidFill>
                          <a:latin typeface="黑体" pitchFamily="49" charset="-122"/>
                          <a:ea typeface="黑体" pitchFamily="49" charset="-122"/>
                          <a:sym typeface="宋体" pitchFamily="2" charset="-122"/>
                        </a:rPr>
                        <a:t>题组分值</a:t>
                      </a: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2800">
                          <a:solidFill>
                            <a:srgbClr val="FF0000"/>
                          </a:solidFill>
                          <a:latin typeface="黑体" pitchFamily="49" charset="-122"/>
                          <a:ea typeface="黑体" pitchFamily="49" charset="-122"/>
                          <a:sym typeface="宋体" pitchFamily="2" charset="-122"/>
                        </a:rPr>
                        <a:t>启示？</a:t>
                      </a: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r>
              <a:tr h="2190652">
                <a:tc rowSpan="2">
                  <a:txBody>
                    <a:bodyPr/>
                    <a:lstStyle/>
                    <a:p>
                      <a:pPr marL="0" lvl="0" indent="0" algn="ctr">
                        <a:buNone/>
                      </a:pPr>
                      <a:r>
                        <a:rPr lang="zh-CN" altLang="en-US" sz="3200" b="0" dirty="0">
                          <a:solidFill>
                            <a:srgbClr val="000000"/>
                          </a:solidFill>
                          <a:latin typeface="宋体" pitchFamily="2" charset="-122"/>
                          <a:ea typeface="黑体" pitchFamily="49" charset="-122"/>
                          <a:sym typeface="宋体" pitchFamily="2" charset="-122"/>
                        </a:rPr>
                        <a:t>选择题</a:t>
                      </a: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200" b="0">
                          <a:solidFill>
                            <a:srgbClr val="000000"/>
                          </a:solidFill>
                          <a:latin typeface="宋体" pitchFamily="2" charset="-122"/>
                          <a:ea typeface="黑体" pitchFamily="49" charset="-122"/>
                          <a:sym typeface="宋体" pitchFamily="2" charset="-122"/>
                        </a:rPr>
                        <a:t>安徽卷</a:t>
                      </a: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rowSpan="2">
                  <a:txBody>
                    <a:bodyPr/>
                    <a:lstStyle/>
                    <a:p>
                      <a:pPr marL="0" lvl="0" indent="0" algn="ctr">
                        <a:buNone/>
                      </a:pPr>
                      <a:r>
                        <a:rPr lang="zh-CN" altLang="en-US" sz="3000" b="0" dirty="0">
                          <a:solidFill>
                            <a:srgbClr val="000000"/>
                          </a:solidFill>
                          <a:latin typeface="楷体_GB2312" pitchFamily="1" charset="-122"/>
                          <a:ea typeface="楷体_GB2312" pitchFamily="1" charset="-122"/>
                          <a:sym typeface="宋体" pitchFamily="2" charset="-122"/>
                        </a:rPr>
                        <a:t>11题</a:t>
                      </a:r>
                      <a:endParaRPr lang="en-US" altLang="zh-CN" sz="3000" dirty="0">
                        <a:solidFill>
                          <a:srgbClr val="000000"/>
                        </a:solidFill>
                        <a:latin typeface="楷体_GB2312" pitchFamily="1" charset="-122"/>
                        <a:ea typeface="楷体_GB2312" pitchFamily="1" charset="-122"/>
                        <a:sym typeface="宋体" pitchFamily="2" charset="-122"/>
                      </a:endParaRP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rowSpan="2">
                  <a:txBody>
                    <a:bodyPr/>
                    <a:lstStyle/>
                    <a:p>
                      <a:pPr marL="0" lvl="0" indent="0" algn="ctr">
                        <a:buNone/>
                      </a:pPr>
                      <a:r>
                        <a:rPr lang="zh-CN" altLang="en-US" sz="3000" dirty="0">
                          <a:solidFill>
                            <a:srgbClr val="000000"/>
                          </a:solidFill>
                          <a:latin typeface="楷体_GB2312" pitchFamily="1" charset="-122"/>
                          <a:ea typeface="楷体_GB2312" pitchFamily="1" charset="-122"/>
                          <a:sym typeface="宋体" pitchFamily="2" charset="-122"/>
                        </a:rPr>
                        <a:t>每题</a:t>
                      </a:r>
                    </a:p>
                    <a:p>
                      <a:pPr marL="0" lvl="0" indent="0" algn="ctr">
                        <a:buNone/>
                      </a:pPr>
                      <a:r>
                        <a:rPr lang="en-US" altLang="zh-CN" sz="3000" dirty="0">
                          <a:solidFill>
                            <a:srgbClr val="000000"/>
                          </a:solidFill>
                          <a:latin typeface="楷体_GB2312" pitchFamily="1" charset="-122"/>
                          <a:ea typeface="楷体_GB2312" pitchFamily="1" charset="-122"/>
                          <a:sym typeface="宋体" pitchFamily="2" charset="-122"/>
                        </a:rPr>
                        <a:t>4</a:t>
                      </a:r>
                      <a:r>
                        <a:rPr lang="zh-CN" altLang="en-US" sz="3000" dirty="0">
                          <a:solidFill>
                            <a:srgbClr val="000000"/>
                          </a:solidFill>
                          <a:latin typeface="楷体_GB2312" pitchFamily="1" charset="-122"/>
                          <a:ea typeface="楷体_GB2312" pitchFamily="1" charset="-122"/>
                          <a:sym typeface="宋体" pitchFamily="2" charset="-122"/>
                        </a:rPr>
                        <a:t>分</a:t>
                      </a:r>
                    </a:p>
                    <a:p>
                      <a:pPr marL="0" lvl="0" indent="0" algn="ctr">
                        <a:buNone/>
                      </a:pPr>
                      <a:endParaRPr lang="zh-CN" altLang="en-US" sz="3000" b="0" dirty="0">
                        <a:solidFill>
                          <a:srgbClr val="000000"/>
                        </a:solidFill>
                        <a:latin typeface="楷体_GB2312" pitchFamily="1" charset="-122"/>
                        <a:ea typeface="楷体_GB2312" pitchFamily="1" charset="-122"/>
                        <a:sym typeface="宋体" pitchFamily="2" charset="-122"/>
                      </a:endParaRPr>
                    </a:p>
                    <a:p>
                      <a:pPr marL="0" lvl="0" indent="0" algn="ctr">
                        <a:buNone/>
                      </a:pPr>
                      <a:r>
                        <a:rPr lang="zh-CN" altLang="en-US" sz="3000" dirty="0">
                          <a:solidFill>
                            <a:srgbClr val="000000"/>
                          </a:solidFill>
                          <a:latin typeface="楷体_GB2312" pitchFamily="1" charset="-122"/>
                          <a:ea typeface="楷体_GB2312" pitchFamily="1" charset="-122"/>
                          <a:sym typeface="宋体" pitchFamily="2" charset="-122"/>
                        </a:rPr>
                        <a:t>共</a:t>
                      </a:r>
                    </a:p>
                    <a:p>
                      <a:pPr marL="0" lvl="0" indent="0" algn="ctr">
                        <a:buNone/>
                      </a:pPr>
                      <a:r>
                        <a:rPr lang="en-US" altLang="zh-CN" sz="3000" dirty="0">
                          <a:solidFill>
                            <a:srgbClr val="000000"/>
                          </a:solidFill>
                          <a:latin typeface="楷体_GB2312" pitchFamily="1" charset="-122"/>
                          <a:ea typeface="楷体_GB2312" pitchFamily="1" charset="-122"/>
                          <a:sym typeface="宋体" pitchFamily="2" charset="-122"/>
                        </a:rPr>
                        <a:t>44</a:t>
                      </a:r>
                      <a:r>
                        <a:rPr lang="zh-CN" altLang="en-US" sz="3000" dirty="0">
                          <a:solidFill>
                            <a:srgbClr val="000000"/>
                          </a:solidFill>
                          <a:latin typeface="楷体_GB2312" pitchFamily="1" charset="-122"/>
                          <a:ea typeface="楷体_GB2312" pitchFamily="1" charset="-122"/>
                          <a:sym typeface="宋体" pitchFamily="2" charset="-122"/>
                        </a:rPr>
                        <a:t>分</a:t>
                      </a:r>
                      <a:endParaRPr lang="en-US" altLang="zh-CN" sz="3000" b="0" dirty="0">
                        <a:solidFill>
                          <a:srgbClr val="000000"/>
                        </a:solidFill>
                        <a:latin typeface="楷体_GB2312" pitchFamily="1" charset="-122"/>
                        <a:ea typeface="楷体_GB2312" pitchFamily="1" charset="-122"/>
                        <a:sym typeface="宋体" pitchFamily="2" charset="-122"/>
                      </a:endParaRP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000" b="0" dirty="0">
                          <a:solidFill>
                            <a:srgbClr val="000000"/>
                          </a:solidFill>
                          <a:latin typeface="楷体_GB2312" pitchFamily="1" charset="-122"/>
                          <a:ea typeface="楷体_GB2312" pitchFamily="1" charset="-122"/>
                          <a:sym typeface="宋体" pitchFamily="2" charset="-122"/>
                        </a:rPr>
                        <a:t>5</a:t>
                      </a:r>
                      <a:r>
                        <a:rPr lang="en-US" altLang="zh-CN" sz="1800" b="0" dirty="0">
                          <a:solidFill>
                            <a:srgbClr val="000000"/>
                          </a:solidFill>
                          <a:latin typeface="宋体" charset="0"/>
                          <a:ea typeface="宋体" charset="0"/>
                          <a:sym typeface="宋体" pitchFamily="2" charset="-122"/>
                        </a:rPr>
                        <a:t>～</a:t>
                      </a:r>
                      <a:r>
                        <a:rPr lang="en-US" altLang="zh-CN" sz="3000" b="0" dirty="0">
                          <a:solidFill>
                            <a:srgbClr val="000000"/>
                          </a:solidFill>
                          <a:latin typeface="楷体_GB2312" pitchFamily="1" charset="-122"/>
                          <a:ea typeface="楷体_GB2312" pitchFamily="1" charset="-122"/>
                          <a:sym typeface="宋体" pitchFamily="2" charset="-122"/>
                        </a:rPr>
                        <a:t>6</a:t>
                      </a:r>
                      <a:r>
                        <a:rPr lang="zh-CN" altLang="en-US" sz="3000" b="0" dirty="0">
                          <a:solidFill>
                            <a:srgbClr val="000000"/>
                          </a:solidFill>
                          <a:latin typeface="楷体_GB2312" pitchFamily="1" charset="-122"/>
                          <a:ea typeface="楷体_GB2312" pitchFamily="1" charset="-122"/>
                          <a:sym typeface="宋体" pitchFamily="2" charset="-122"/>
                        </a:rPr>
                        <a:t>个题组</a:t>
                      </a:r>
                    </a:p>
                    <a:p>
                      <a:pPr marL="0" lvl="0" indent="0" algn="ctr">
                        <a:buNone/>
                      </a:pPr>
                      <a:r>
                        <a:rPr lang="zh-CN" altLang="en-US" sz="3000" b="0" dirty="0">
                          <a:solidFill>
                            <a:srgbClr val="000000"/>
                          </a:solidFill>
                          <a:latin typeface="楷体_GB2312" pitchFamily="1" charset="-122"/>
                          <a:ea typeface="楷体_GB2312" pitchFamily="1" charset="-122"/>
                          <a:sym typeface="宋体" pitchFamily="2" charset="-122"/>
                        </a:rPr>
                        <a:t>（多为</a:t>
                      </a:r>
                      <a:r>
                        <a:rPr lang="en-US" altLang="zh-CN" sz="3000" b="0" dirty="0">
                          <a:solidFill>
                            <a:srgbClr val="000000"/>
                          </a:solidFill>
                          <a:latin typeface="楷体_GB2312" pitchFamily="1" charset="-122"/>
                          <a:ea typeface="楷体_GB2312" pitchFamily="1" charset="-122"/>
                          <a:sym typeface="宋体" pitchFamily="2" charset="-122"/>
                        </a:rPr>
                        <a:t>1</a:t>
                      </a:r>
                      <a:r>
                        <a:rPr lang="zh-CN" altLang="en-US" sz="3000" b="0" dirty="0">
                          <a:solidFill>
                            <a:srgbClr val="000000"/>
                          </a:solidFill>
                          <a:latin typeface="楷体_GB2312" pitchFamily="1" charset="-122"/>
                          <a:ea typeface="楷体_GB2312" pitchFamily="1" charset="-122"/>
                          <a:sym typeface="宋体" pitchFamily="2" charset="-122"/>
                        </a:rPr>
                        <a:t>拖</a:t>
                      </a:r>
                      <a:r>
                        <a:rPr lang="en-US" altLang="zh-CN" sz="3000" b="0" dirty="0">
                          <a:solidFill>
                            <a:srgbClr val="000000"/>
                          </a:solidFill>
                          <a:latin typeface="楷体_GB2312" pitchFamily="1" charset="-122"/>
                          <a:ea typeface="楷体_GB2312" pitchFamily="1" charset="-122"/>
                          <a:sym typeface="宋体" pitchFamily="2" charset="-122"/>
                        </a:rPr>
                        <a:t>2</a:t>
                      </a:r>
                      <a:r>
                        <a:rPr lang="zh-CN" altLang="en-US" sz="3000" b="0" dirty="0">
                          <a:solidFill>
                            <a:srgbClr val="000000"/>
                          </a:solidFill>
                          <a:latin typeface="楷体_GB2312" pitchFamily="1" charset="-122"/>
                          <a:ea typeface="楷体_GB2312" pitchFamily="1" charset="-122"/>
                          <a:sym typeface="宋体" pitchFamily="2" charset="-122"/>
                        </a:rPr>
                        <a:t>）</a:t>
                      </a: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000" b="0" dirty="0">
                          <a:solidFill>
                            <a:srgbClr val="000000"/>
                          </a:solidFill>
                          <a:latin typeface="楷体_GB2312" pitchFamily="1" charset="-122"/>
                          <a:ea typeface="楷体_GB2312" pitchFamily="1" charset="-122"/>
                          <a:sym typeface="宋体" pitchFamily="2" charset="-122"/>
                        </a:rPr>
                        <a:t>8</a:t>
                      </a:r>
                      <a:r>
                        <a:rPr lang="zh-CN" altLang="en-US" sz="3000" b="0" dirty="0">
                          <a:solidFill>
                            <a:srgbClr val="000000"/>
                          </a:solidFill>
                          <a:latin typeface="楷体_GB2312" pitchFamily="1" charset="-122"/>
                          <a:ea typeface="楷体_GB2312" pitchFamily="1" charset="-122"/>
                          <a:sym typeface="宋体" pitchFamily="2" charset="-122"/>
                        </a:rPr>
                        <a:t>分为主</a:t>
                      </a: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endParaRPr lang="zh-CN" altLang="en-US" sz="3000" b="0" dirty="0">
                        <a:solidFill>
                          <a:srgbClr val="000000"/>
                        </a:solidFill>
                        <a:latin typeface="楷体_GB2312" pitchFamily="1" charset="-122"/>
                        <a:ea typeface="楷体_GB2312" pitchFamily="1" charset="-122"/>
                        <a:sym typeface="宋体" pitchFamily="2" charset="-122"/>
                      </a:endParaRP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r>
              <a:tr h="1796488">
                <a:tc vMerge="1">
                  <a:txBody>
                    <a:bodyPr/>
                    <a:lstStyle/>
                    <a:p>
                      <a:endParaRPr lang="zh-CN"/>
                    </a:p>
                  </a:txBody>
                  <a:tcP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B w="28575" cap="flat" cmpd="sng">
                      <a:solidFill>
                        <a:srgbClr val="000000"/>
                      </a:solidFill>
                      <a:prstDash val="solid"/>
                      <a:headEnd type="none" w="med" len="med"/>
                      <a:tailEnd type="none" w="med" len="med"/>
                    </a:lnB>
                  </a:tcPr>
                </a:tc>
                <a:tc>
                  <a:txBody>
                    <a:bodyPr/>
                    <a:lstStyle/>
                    <a:p>
                      <a:pPr marL="0" lvl="0" indent="0" algn="ctr">
                        <a:buNone/>
                      </a:pPr>
                      <a:r>
                        <a:rPr lang="zh-CN" altLang="en-US" sz="3200" b="0">
                          <a:solidFill>
                            <a:srgbClr val="000000"/>
                          </a:solidFill>
                          <a:latin typeface="宋体" pitchFamily="2" charset="-122"/>
                          <a:ea typeface="黑体" pitchFamily="49" charset="-122"/>
                          <a:sym typeface="宋体" pitchFamily="2" charset="-122"/>
                        </a:rPr>
                        <a:t>全国卷</a:t>
                      </a: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marL="90170" marR="90170" marT="46990" marB="46990"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marL="90170" marR="90170" marT="46990" marB="46990"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000" dirty="0">
                          <a:solidFill>
                            <a:srgbClr val="000000"/>
                          </a:solidFill>
                          <a:latin typeface="楷体_GB2312" pitchFamily="1" charset="-122"/>
                          <a:ea typeface="楷体_GB2312" pitchFamily="1" charset="-122"/>
                          <a:sym typeface="宋体" pitchFamily="2" charset="-122"/>
                        </a:rPr>
                        <a:t>4</a:t>
                      </a:r>
                      <a:r>
                        <a:rPr lang="zh-CN" altLang="en-US" sz="3000" dirty="0">
                          <a:solidFill>
                            <a:srgbClr val="000000"/>
                          </a:solidFill>
                          <a:latin typeface="楷体_GB2312" pitchFamily="1" charset="-122"/>
                          <a:ea typeface="楷体_GB2312" pitchFamily="1" charset="-122"/>
                          <a:sym typeface="宋体" pitchFamily="2" charset="-122"/>
                        </a:rPr>
                        <a:t>个题组</a:t>
                      </a:r>
                    </a:p>
                    <a:p>
                      <a:pPr marL="0" lvl="0" indent="0" algn="ctr">
                        <a:buNone/>
                      </a:pPr>
                      <a:r>
                        <a:rPr lang="zh-CN" altLang="en-US" sz="3000" b="0" dirty="0">
                          <a:solidFill>
                            <a:srgbClr val="000000"/>
                          </a:solidFill>
                          <a:latin typeface="楷体_GB2312" pitchFamily="1" charset="-122"/>
                          <a:ea typeface="楷体_GB2312" pitchFamily="1" charset="-122"/>
                          <a:sym typeface="宋体" pitchFamily="2" charset="-122"/>
                        </a:rPr>
                        <a:t>（多为</a:t>
                      </a:r>
                      <a:r>
                        <a:rPr lang="en-US" altLang="zh-CN" sz="3000" b="0" dirty="0">
                          <a:solidFill>
                            <a:srgbClr val="000000"/>
                          </a:solidFill>
                          <a:latin typeface="楷体_GB2312" pitchFamily="1" charset="-122"/>
                          <a:ea typeface="楷体_GB2312" pitchFamily="1" charset="-122"/>
                          <a:sym typeface="宋体" pitchFamily="2" charset="-122"/>
                        </a:rPr>
                        <a:t>1</a:t>
                      </a:r>
                      <a:r>
                        <a:rPr lang="zh-CN" altLang="en-US" sz="3000" b="0" dirty="0">
                          <a:solidFill>
                            <a:srgbClr val="000000"/>
                          </a:solidFill>
                          <a:latin typeface="楷体_GB2312" pitchFamily="1" charset="-122"/>
                          <a:ea typeface="楷体_GB2312" pitchFamily="1" charset="-122"/>
                          <a:sym typeface="宋体" pitchFamily="2" charset="-122"/>
                        </a:rPr>
                        <a:t>拖</a:t>
                      </a:r>
                      <a:r>
                        <a:rPr lang="en-US" altLang="zh-CN" sz="3000" b="0" dirty="0">
                          <a:solidFill>
                            <a:srgbClr val="000000"/>
                          </a:solidFill>
                          <a:latin typeface="楷体_GB2312" pitchFamily="1" charset="-122"/>
                          <a:ea typeface="楷体_GB2312" pitchFamily="1" charset="-122"/>
                          <a:sym typeface="宋体" pitchFamily="2" charset="-122"/>
                        </a:rPr>
                        <a:t>3</a:t>
                      </a:r>
                      <a:r>
                        <a:rPr lang="zh-CN" altLang="en-US" sz="3000" b="0" dirty="0">
                          <a:solidFill>
                            <a:srgbClr val="000000"/>
                          </a:solidFill>
                          <a:latin typeface="楷体_GB2312" pitchFamily="1" charset="-122"/>
                          <a:ea typeface="楷体_GB2312" pitchFamily="1" charset="-122"/>
                          <a:sym typeface="宋体" pitchFamily="2" charset="-122"/>
                        </a:rPr>
                        <a:t>）</a:t>
                      </a: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000" b="0">
                          <a:solidFill>
                            <a:srgbClr val="000000"/>
                          </a:solidFill>
                          <a:latin typeface="楷体_GB2312" pitchFamily="1" charset="-122"/>
                          <a:ea typeface="楷体_GB2312" pitchFamily="1" charset="-122"/>
                          <a:sym typeface="宋体" pitchFamily="2" charset="-122"/>
                        </a:rPr>
                        <a:t>12</a:t>
                      </a:r>
                      <a:r>
                        <a:rPr lang="zh-CN" altLang="en-US" sz="3000" b="0">
                          <a:solidFill>
                            <a:srgbClr val="000000"/>
                          </a:solidFill>
                          <a:latin typeface="楷体_GB2312" pitchFamily="1" charset="-122"/>
                          <a:ea typeface="楷体_GB2312" pitchFamily="1" charset="-122"/>
                          <a:sym typeface="宋体" pitchFamily="2" charset="-122"/>
                        </a:rPr>
                        <a:t>分为主</a:t>
                      </a: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000" b="0" dirty="0">
                          <a:solidFill>
                            <a:srgbClr val="FF0000"/>
                          </a:solidFill>
                          <a:latin typeface="楷体_GB2312" pitchFamily="1" charset="-122"/>
                          <a:ea typeface="楷体_GB2312" pitchFamily="1" charset="-122"/>
                          <a:sym typeface="宋体" pitchFamily="2" charset="-122"/>
                        </a:rPr>
                        <a:t>更加不关注知识的覆盖率</a:t>
                      </a:r>
                    </a:p>
                  </a:txBody>
                  <a:tcPr marL="90177" marR="90177" marT="46987" marB="46987"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4" name="矩形 3"/>
          <p:cNvSpPr/>
          <p:nvPr/>
        </p:nvSpPr>
        <p:spPr>
          <a:xfrm>
            <a:off x="682625" y="6292850"/>
            <a:ext cx="11053763" cy="461963"/>
          </a:xfrm>
          <a:prstGeom prst="rect">
            <a:avLst/>
          </a:prstGeom>
        </p:spPr>
        <p:txBody>
          <a:bodyPr>
            <a:spAutoFit/>
          </a:bodyPr>
          <a:lstStyle/>
          <a:p>
            <a:pPr fontAlgn="auto">
              <a:spcAft>
                <a:spcPts val="0"/>
              </a:spcAft>
              <a:defRPr/>
            </a:pPr>
            <a:r>
              <a:rPr lang="zh-CN" altLang="en-US" b="0" dirty="0">
                <a:solidFill>
                  <a:schemeClr val="tx1"/>
                </a:solidFill>
                <a:latin typeface="+mn-ea"/>
                <a:ea typeface="+mn-ea"/>
                <a:cs typeface="+mn-cs"/>
              </a:rPr>
              <a:t>客观题组卷方式上，安徽卷多一图（表）两题，全国卷多一图（表）三题。</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4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图片 1"/>
          <p:cNvPicPr>
            <a:picLocks noChangeAspect="1"/>
          </p:cNvPicPr>
          <p:nvPr/>
        </p:nvPicPr>
        <p:blipFill>
          <a:blip r:embed="rId2"/>
          <a:srcRect/>
          <a:stretch>
            <a:fillRect/>
          </a:stretch>
        </p:blipFill>
        <p:spPr bwMode="auto">
          <a:xfrm>
            <a:off x="263525" y="922338"/>
            <a:ext cx="11355388" cy="5780087"/>
          </a:xfrm>
          <a:prstGeom prst="rect">
            <a:avLst/>
          </a:prstGeom>
          <a:noFill/>
          <a:ln w="9525">
            <a:noFill/>
            <a:miter lim="800000"/>
            <a:headEnd/>
            <a:tailEnd/>
          </a:ln>
        </p:spPr>
      </p:pic>
      <p:sp>
        <p:nvSpPr>
          <p:cNvPr id="20482" name="文本框 3"/>
          <p:cNvSpPr txBox="1">
            <a:spLocks noChangeArrowheads="1"/>
          </p:cNvSpPr>
          <p:nvPr/>
        </p:nvSpPr>
        <p:spPr bwMode="auto">
          <a:xfrm>
            <a:off x="204788" y="246063"/>
            <a:ext cx="6013450" cy="652462"/>
          </a:xfrm>
          <a:prstGeom prst="rect">
            <a:avLst/>
          </a:prstGeom>
          <a:noFill/>
          <a:ln w="9525">
            <a:noFill/>
            <a:miter lim="800000"/>
            <a:headEnd/>
            <a:tailEnd/>
          </a:ln>
        </p:spPr>
        <p:txBody>
          <a:bodyPr wrap="none">
            <a:spAutoFit/>
          </a:bodyPr>
          <a:lstStyle/>
          <a:p>
            <a:pPr>
              <a:lnSpc>
                <a:spcPct val="130000"/>
              </a:lnSpc>
            </a:pPr>
            <a:r>
              <a:rPr lang="en-US" altLang="zh-CN" sz="2800" b="0">
                <a:solidFill>
                  <a:srgbClr val="0106CF"/>
                </a:solidFill>
                <a:latin typeface="Arial" charset="0"/>
              </a:rPr>
              <a:t>2015</a:t>
            </a:r>
            <a:r>
              <a:rPr lang="zh-CN" altLang="en-US" sz="2800" b="0">
                <a:solidFill>
                  <a:srgbClr val="0106CF"/>
                </a:solidFill>
                <a:latin typeface="Arial" charset="0"/>
              </a:rPr>
              <a:t>年安徽卷与全国卷考点分布对比</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2" name="表格 17411"/>
          <p:cNvGraphicFramePr/>
          <p:nvPr/>
        </p:nvGraphicFramePr>
        <p:xfrm>
          <a:off x="1173163" y="0"/>
          <a:ext cx="10781731" cy="5463576"/>
        </p:xfrm>
        <a:graphic>
          <a:graphicData uri="http://schemas.openxmlformats.org/drawingml/2006/table">
            <a:tbl>
              <a:tblPr>
                <a:effectLst/>
                <a:tableStyleId>{5940675A-B579-460E-94D1-54222C63F5DA}</a:tableStyleId>
              </a:tblPr>
              <a:tblGrid>
                <a:gridCol w="488212"/>
                <a:gridCol w="599599"/>
                <a:gridCol w="1727700"/>
                <a:gridCol w="1983654"/>
                <a:gridCol w="1862789"/>
                <a:gridCol w="2462386"/>
                <a:gridCol w="1657391"/>
              </a:tblGrid>
              <a:tr h="646775">
                <a:tc gridSpan="2">
                  <a:txBody>
                    <a:bodyPr/>
                    <a:lstStyle/>
                    <a:p>
                      <a:pPr marL="0" lvl="0" indent="0" algn="ctr">
                        <a:buNone/>
                      </a:pPr>
                      <a:endParaRPr lang="zh-CN" altLang="en-US" sz="2000" b="0" dirty="0">
                        <a:latin typeface="宋体" pitchFamily="2" charset="-122"/>
                        <a:ea typeface="黑体" pitchFamily="49" charset="-122"/>
                        <a:sym typeface="宋体" pitchFamily="2" charset="-122"/>
                      </a:endParaRPr>
                    </a:p>
                    <a:p>
                      <a:pPr marL="0" lvl="0" indent="0" algn="ctr">
                        <a:buNone/>
                      </a:pPr>
                      <a:endParaRPr lang="zh-CN" altLang="en-US" sz="2000" b="0" dirty="0">
                        <a:solidFill>
                          <a:srgbClr val="000000"/>
                        </a:solidFill>
                        <a:latin typeface="宋体" pitchFamily="2" charset="-122"/>
                        <a:ea typeface="黑体" pitchFamily="49" charset="-122"/>
                        <a:sym typeface="宋体" pitchFamily="2" charset="-122"/>
                      </a:endParaRP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hMerge="1">
                  <a:txBody>
                    <a:bodyPr/>
                    <a:lstStyle/>
                    <a:p>
                      <a:endParaRPr lang="zh-CN"/>
                    </a:p>
                  </a:txBody>
                  <a:tcPr>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tcPr>
                </a:tc>
                <a:tc>
                  <a:txBody>
                    <a:bodyPr/>
                    <a:lstStyle/>
                    <a:p>
                      <a:pPr marL="0" lvl="0" indent="0" algn="ctr">
                        <a:buNone/>
                      </a:pPr>
                      <a:r>
                        <a:rPr lang="zh-CN" altLang="en-US" sz="3200">
                          <a:solidFill>
                            <a:srgbClr val="000000"/>
                          </a:solidFill>
                          <a:latin typeface="黑体" pitchFamily="49" charset="-122"/>
                          <a:ea typeface="黑体" pitchFamily="49" charset="-122"/>
                          <a:sym typeface="宋体" pitchFamily="2" charset="-122"/>
                        </a:rPr>
                        <a:t>总分</a:t>
                      </a: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200">
                          <a:solidFill>
                            <a:srgbClr val="000000"/>
                          </a:solidFill>
                          <a:latin typeface="黑体" pitchFamily="49" charset="-122"/>
                          <a:ea typeface="黑体" pitchFamily="49" charset="-122"/>
                          <a:sym typeface="宋体" pitchFamily="2" charset="-122"/>
                        </a:rPr>
                        <a:t>题数</a:t>
                      </a: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200">
                          <a:solidFill>
                            <a:srgbClr val="000000"/>
                          </a:solidFill>
                          <a:latin typeface="黑体" pitchFamily="49" charset="-122"/>
                          <a:ea typeface="黑体" pitchFamily="49" charset="-122"/>
                          <a:sym typeface="宋体" pitchFamily="2" charset="-122"/>
                        </a:rPr>
                        <a:t>问题数</a:t>
                      </a: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200">
                          <a:solidFill>
                            <a:srgbClr val="000000"/>
                          </a:solidFill>
                          <a:latin typeface="黑体" pitchFamily="49" charset="-122"/>
                          <a:ea typeface="黑体" pitchFamily="49" charset="-122"/>
                          <a:sym typeface="宋体" pitchFamily="2" charset="-122"/>
                        </a:rPr>
                        <a:t>问题分值</a:t>
                      </a: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2800">
                          <a:solidFill>
                            <a:srgbClr val="FF0000"/>
                          </a:solidFill>
                          <a:latin typeface="黑体" charset="0"/>
                          <a:ea typeface="黑体" charset="0"/>
                          <a:sym typeface="宋体" pitchFamily="2" charset="-122"/>
                        </a:rPr>
                        <a:t>启示？</a:t>
                      </a: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r>
              <a:tr h="1347241">
                <a:tc rowSpan="2">
                  <a:txBody>
                    <a:bodyPr/>
                    <a:lstStyle/>
                    <a:p>
                      <a:pPr marL="0" lvl="0" indent="0" algn="ctr">
                        <a:buNone/>
                      </a:pPr>
                      <a:r>
                        <a:rPr lang="zh-CN" altLang="en-US" sz="2800" b="0">
                          <a:solidFill>
                            <a:srgbClr val="000000"/>
                          </a:solidFill>
                          <a:latin typeface="宋体" pitchFamily="2" charset="-122"/>
                          <a:ea typeface="黑体" pitchFamily="49" charset="-122"/>
                          <a:sym typeface="宋体" pitchFamily="2" charset="-122"/>
                        </a:rPr>
                        <a:t>非选择题</a:t>
                      </a: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2800" b="0">
                          <a:solidFill>
                            <a:srgbClr val="000000"/>
                          </a:solidFill>
                          <a:latin typeface="宋体" pitchFamily="2" charset="-122"/>
                          <a:ea typeface="黑体" pitchFamily="49" charset="-122"/>
                          <a:sym typeface="宋体" pitchFamily="2" charset="-122"/>
                        </a:rPr>
                        <a:t>安徽卷</a:t>
                      </a: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000" dirty="0">
                          <a:solidFill>
                            <a:srgbClr val="000000"/>
                          </a:solidFill>
                          <a:latin typeface="楷体_GB2312" pitchFamily="1" charset="-122"/>
                          <a:ea typeface="楷体_GB2312" pitchFamily="1" charset="-122"/>
                          <a:sym typeface="宋体" pitchFamily="2" charset="-122"/>
                        </a:rPr>
                        <a:t>共</a:t>
                      </a:r>
                      <a:r>
                        <a:rPr lang="en-US" altLang="zh-CN" sz="3000" dirty="0">
                          <a:solidFill>
                            <a:srgbClr val="000000"/>
                          </a:solidFill>
                          <a:latin typeface="楷体_GB2312" pitchFamily="1" charset="-122"/>
                          <a:ea typeface="楷体_GB2312" pitchFamily="1" charset="-122"/>
                          <a:sym typeface="宋体" pitchFamily="2" charset="-122"/>
                        </a:rPr>
                        <a:t>56</a:t>
                      </a:r>
                      <a:r>
                        <a:rPr lang="zh-CN" altLang="en-US" sz="3000" dirty="0">
                          <a:solidFill>
                            <a:srgbClr val="000000"/>
                          </a:solidFill>
                          <a:latin typeface="楷体_GB2312" pitchFamily="1" charset="-122"/>
                          <a:ea typeface="楷体_GB2312" pitchFamily="1" charset="-122"/>
                          <a:sym typeface="宋体" pitchFamily="2" charset="-122"/>
                        </a:rPr>
                        <a:t>分</a:t>
                      </a:r>
                      <a:endParaRPr lang="zh-CN" altLang="en-US" sz="3000" b="0" dirty="0">
                        <a:solidFill>
                          <a:srgbClr val="000000"/>
                        </a:solidFill>
                        <a:latin typeface="楷体_GB2312" pitchFamily="1" charset="-122"/>
                        <a:ea typeface="楷体_GB2312" pitchFamily="1" charset="-122"/>
                        <a:sym typeface="宋体" pitchFamily="2" charset="-122"/>
                      </a:endParaRP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000" dirty="0">
                          <a:solidFill>
                            <a:srgbClr val="000000"/>
                          </a:solidFill>
                          <a:latin typeface="楷体_GB2312" pitchFamily="1" charset="-122"/>
                          <a:ea typeface="楷体_GB2312" pitchFamily="1" charset="-122"/>
                          <a:sym typeface="宋体" pitchFamily="2" charset="-122"/>
                        </a:rPr>
                        <a:t>2</a:t>
                      </a:r>
                      <a:r>
                        <a:rPr lang="zh-CN" altLang="en-US" sz="3000" dirty="0">
                          <a:solidFill>
                            <a:srgbClr val="000000"/>
                          </a:solidFill>
                          <a:latin typeface="楷体_GB2312" pitchFamily="1" charset="-122"/>
                          <a:ea typeface="楷体_GB2312" pitchFamily="1" charset="-122"/>
                          <a:sym typeface="宋体" pitchFamily="2" charset="-122"/>
                        </a:rPr>
                        <a:t>题</a:t>
                      </a:r>
                      <a:endParaRPr lang="zh-CN" altLang="en-US" sz="3000" b="0" dirty="0">
                        <a:solidFill>
                          <a:srgbClr val="000000"/>
                        </a:solidFill>
                        <a:latin typeface="楷体_GB2312" pitchFamily="1" charset="-122"/>
                        <a:ea typeface="楷体_GB2312" pitchFamily="1" charset="-122"/>
                        <a:sym typeface="宋体" pitchFamily="2" charset="-122"/>
                      </a:endParaRP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000" b="0" dirty="0">
                          <a:solidFill>
                            <a:srgbClr val="000000"/>
                          </a:solidFill>
                          <a:latin typeface="楷体_GB2312" pitchFamily="1" charset="-122"/>
                          <a:ea typeface="楷体_GB2312" pitchFamily="1" charset="-122"/>
                          <a:sym typeface="宋体" pitchFamily="2" charset="-122"/>
                        </a:rPr>
                        <a:t>5</a:t>
                      </a:r>
                      <a:r>
                        <a:rPr lang="zh-CN" altLang="en-US" sz="3000" b="0" dirty="0">
                          <a:solidFill>
                            <a:srgbClr val="000000"/>
                          </a:solidFill>
                          <a:latin typeface="楷体_GB2312" pitchFamily="1" charset="-122"/>
                          <a:ea typeface="楷体_GB2312" pitchFamily="1" charset="-122"/>
                          <a:sym typeface="宋体" pitchFamily="2" charset="-122"/>
                        </a:rPr>
                        <a:t>小问</a:t>
                      </a: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000" b="0" dirty="0">
                          <a:solidFill>
                            <a:srgbClr val="000000"/>
                          </a:solidFill>
                          <a:latin typeface="楷体_GB2312" pitchFamily="1" charset="-122"/>
                          <a:ea typeface="楷体_GB2312" pitchFamily="1" charset="-122"/>
                          <a:sym typeface="宋体" pitchFamily="2" charset="-122"/>
                        </a:rPr>
                        <a:t>一般</a:t>
                      </a:r>
                    </a:p>
                    <a:p>
                      <a:pPr marL="0" lvl="0" indent="0" algn="ctr">
                        <a:buNone/>
                      </a:pPr>
                      <a:r>
                        <a:rPr lang="en-US" altLang="zh-CN" sz="3000" b="0" dirty="0">
                          <a:solidFill>
                            <a:srgbClr val="000000"/>
                          </a:solidFill>
                          <a:latin typeface="楷体_GB2312" pitchFamily="1" charset="-122"/>
                          <a:ea typeface="楷体_GB2312" pitchFamily="1" charset="-122"/>
                          <a:sym typeface="宋体" pitchFamily="2" charset="-122"/>
                        </a:rPr>
                        <a:t>8-12</a:t>
                      </a:r>
                      <a:r>
                        <a:rPr lang="zh-CN" altLang="en-US" sz="3000" b="0" dirty="0">
                          <a:solidFill>
                            <a:srgbClr val="000000"/>
                          </a:solidFill>
                          <a:latin typeface="楷体_GB2312" pitchFamily="1" charset="-122"/>
                          <a:ea typeface="楷体_GB2312" pitchFamily="1" charset="-122"/>
                          <a:sym typeface="宋体" pitchFamily="2" charset="-122"/>
                        </a:rPr>
                        <a:t>分</a:t>
                      </a: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000" b="0" dirty="0" smtClean="0">
                          <a:solidFill>
                            <a:srgbClr val="000000"/>
                          </a:solidFill>
                          <a:latin typeface="楷体_GB2312" pitchFamily="1" charset="-122"/>
                          <a:ea typeface="楷体_GB2312" pitchFamily="1" charset="-122"/>
                          <a:sym typeface="宋体" pitchFamily="2" charset="-122"/>
                        </a:rPr>
                        <a:t>模式化痕迹较明显</a:t>
                      </a:r>
                      <a:endParaRPr lang="zh-CN" altLang="en-US" sz="3000" b="0" dirty="0">
                        <a:solidFill>
                          <a:srgbClr val="000000"/>
                        </a:solidFill>
                        <a:latin typeface="楷体_GB2312" pitchFamily="1" charset="-122"/>
                        <a:ea typeface="楷体_GB2312" pitchFamily="1" charset="-122"/>
                        <a:sym typeface="宋体" pitchFamily="2" charset="-122"/>
                      </a:endParaRP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r>
              <a:tr h="3028359">
                <a:tc vMerge="1">
                  <a:txBody>
                    <a:bodyPr/>
                    <a:lstStyle/>
                    <a:p>
                      <a:endParaRPr lang="zh-CN"/>
                    </a:p>
                  </a:txBody>
                  <a:tcP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B w="28575" cap="flat" cmpd="sng">
                      <a:solidFill>
                        <a:srgbClr val="000000"/>
                      </a:solidFill>
                      <a:prstDash val="solid"/>
                      <a:headEnd type="none" w="med" len="med"/>
                      <a:tailEnd type="none" w="med" len="med"/>
                    </a:lnB>
                  </a:tcPr>
                </a:tc>
                <a:tc>
                  <a:txBody>
                    <a:bodyPr/>
                    <a:lstStyle/>
                    <a:p>
                      <a:pPr marL="0" lvl="0" indent="0" algn="ctr">
                        <a:buNone/>
                      </a:pPr>
                      <a:r>
                        <a:rPr lang="zh-CN" altLang="en-US" sz="2800" b="0" dirty="0">
                          <a:solidFill>
                            <a:srgbClr val="000000"/>
                          </a:solidFill>
                          <a:latin typeface="宋体" pitchFamily="2" charset="-122"/>
                          <a:ea typeface="黑体" pitchFamily="49" charset="-122"/>
                          <a:sym typeface="宋体" pitchFamily="2" charset="-122"/>
                        </a:rPr>
                        <a:t>全国卷</a:t>
                      </a: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2800" dirty="0">
                          <a:solidFill>
                            <a:srgbClr val="000000"/>
                          </a:solidFill>
                          <a:latin typeface="楷体_GB2312" pitchFamily="1" charset="-122"/>
                          <a:ea typeface="楷体_GB2312" pitchFamily="1" charset="-122"/>
                          <a:sym typeface="宋体" pitchFamily="2" charset="-122"/>
                        </a:rPr>
                        <a:t>共</a:t>
                      </a:r>
                      <a:r>
                        <a:rPr lang="en-US" altLang="zh-CN" sz="2800" dirty="0">
                          <a:solidFill>
                            <a:srgbClr val="000000"/>
                          </a:solidFill>
                          <a:latin typeface="楷体_GB2312" pitchFamily="1" charset="-122"/>
                          <a:ea typeface="楷体_GB2312" pitchFamily="1" charset="-122"/>
                          <a:sym typeface="宋体" pitchFamily="2" charset="-122"/>
                        </a:rPr>
                        <a:t>56</a:t>
                      </a:r>
                      <a:r>
                        <a:rPr lang="zh-CN" altLang="en-US" sz="2800" dirty="0">
                          <a:solidFill>
                            <a:srgbClr val="000000"/>
                          </a:solidFill>
                          <a:latin typeface="楷体_GB2312" pitchFamily="1" charset="-122"/>
                          <a:ea typeface="楷体_GB2312" pitchFamily="1" charset="-122"/>
                          <a:sym typeface="宋体" pitchFamily="2" charset="-122"/>
                        </a:rPr>
                        <a:t>分</a:t>
                      </a:r>
                      <a:endParaRPr lang="zh-CN" altLang="en-US" sz="2800" b="1" dirty="0">
                        <a:solidFill>
                          <a:srgbClr val="000000"/>
                        </a:solidFill>
                        <a:latin typeface="楷体_GB2312" pitchFamily="1" charset="-122"/>
                        <a:ea typeface="楷体_GB2312" pitchFamily="1" charset="-122"/>
                        <a:sym typeface="宋体" pitchFamily="2" charset="-122"/>
                      </a:endParaRP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000">
                          <a:solidFill>
                            <a:srgbClr val="000000"/>
                          </a:solidFill>
                          <a:latin typeface="楷体_GB2312" pitchFamily="1" charset="-122"/>
                          <a:ea typeface="楷体_GB2312" pitchFamily="1" charset="-122"/>
                          <a:sym typeface="宋体" pitchFamily="2" charset="-122"/>
                        </a:rPr>
                        <a:t>3</a:t>
                      </a:r>
                      <a:r>
                        <a:rPr lang="zh-CN" altLang="en-US" sz="3000">
                          <a:solidFill>
                            <a:srgbClr val="000000"/>
                          </a:solidFill>
                          <a:latin typeface="楷体_GB2312" pitchFamily="1" charset="-122"/>
                          <a:ea typeface="楷体_GB2312" pitchFamily="1" charset="-122"/>
                          <a:sym typeface="宋体" pitchFamily="2" charset="-122"/>
                        </a:rPr>
                        <a:t>题</a:t>
                      </a:r>
                      <a:endParaRPr lang="zh-CN" altLang="en-US" sz="3000" b="0">
                        <a:solidFill>
                          <a:srgbClr val="000000"/>
                        </a:solidFill>
                        <a:latin typeface="楷体_GB2312" pitchFamily="1" charset="-122"/>
                        <a:ea typeface="楷体_GB2312" pitchFamily="1" charset="-122"/>
                        <a:sym typeface="宋体" pitchFamily="2" charset="-122"/>
                      </a:endParaRPr>
                    </a:p>
                    <a:p>
                      <a:pPr marL="0" lvl="0" indent="0" algn="ctr">
                        <a:buNone/>
                      </a:pPr>
                      <a:r>
                        <a:rPr lang="zh-CN" altLang="en-US" sz="3000" b="1">
                          <a:solidFill>
                            <a:srgbClr val="000000"/>
                          </a:solidFill>
                          <a:latin typeface="楷体_GB2312" pitchFamily="1" charset="-122"/>
                          <a:ea typeface="楷体_GB2312" pitchFamily="1" charset="-122"/>
                          <a:sym typeface="宋体" pitchFamily="2" charset="-122"/>
                        </a:rPr>
                        <a:t>（</a:t>
                      </a:r>
                      <a:r>
                        <a:rPr lang="en-US" altLang="zh-CN" sz="3000" b="1">
                          <a:solidFill>
                            <a:srgbClr val="000000"/>
                          </a:solidFill>
                          <a:latin typeface="楷体_GB2312" pitchFamily="1" charset="-122"/>
                          <a:ea typeface="楷体_GB2312" pitchFamily="1" charset="-122"/>
                          <a:sym typeface="宋体" pitchFamily="2" charset="-122"/>
                        </a:rPr>
                        <a:t>2</a:t>
                      </a:r>
                      <a:r>
                        <a:rPr lang="zh-CN" altLang="en-US" sz="3000" b="1">
                          <a:solidFill>
                            <a:srgbClr val="000000"/>
                          </a:solidFill>
                          <a:latin typeface="楷体_GB2312" pitchFamily="1" charset="-122"/>
                          <a:ea typeface="楷体_GB2312" pitchFamily="1" charset="-122"/>
                          <a:sym typeface="宋体" pitchFamily="2" charset="-122"/>
                        </a:rPr>
                        <a:t>必考</a:t>
                      </a:r>
                    </a:p>
                    <a:p>
                      <a:pPr marL="0" lvl="0" indent="0" algn="ctr">
                        <a:buNone/>
                      </a:pPr>
                      <a:r>
                        <a:rPr lang="zh-CN" altLang="en-US" sz="3000" b="1">
                          <a:solidFill>
                            <a:srgbClr val="000000"/>
                          </a:solidFill>
                          <a:latin typeface="楷体_GB2312" pitchFamily="1" charset="-122"/>
                          <a:ea typeface="楷体_GB2312" pitchFamily="1" charset="-122"/>
                          <a:sym typeface="宋体" pitchFamily="2" charset="-122"/>
                        </a:rPr>
                        <a:t>  </a:t>
                      </a:r>
                      <a:r>
                        <a:rPr lang="en-US" altLang="zh-CN" sz="3000" b="1">
                          <a:solidFill>
                            <a:srgbClr val="000000"/>
                          </a:solidFill>
                          <a:latin typeface="楷体_GB2312" pitchFamily="1" charset="-122"/>
                          <a:ea typeface="楷体_GB2312" pitchFamily="1" charset="-122"/>
                          <a:sym typeface="宋体" pitchFamily="2" charset="-122"/>
                        </a:rPr>
                        <a:t>+3</a:t>
                      </a:r>
                      <a:r>
                        <a:rPr lang="zh-CN" altLang="en-US" sz="3000" b="1">
                          <a:solidFill>
                            <a:srgbClr val="000000"/>
                          </a:solidFill>
                          <a:latin typeface="楷体_GB2312" pitchFamily="1" charset="-122"/>
                          <a:ea typeface="楷体_GB2312" pitchFamily="1" charset="-122"/>
                          <a:sym typeface="宋体" pitchFamily="2" charset="-122"/>
                        </a:rPr>
                        <a:t>选</a:t>
                      </a:r>
                      <a:r>
                        <a:rPr lang="en-US" altLang="zh-CN" sz="3000" b="1">
                          <a:solidFill>
                            <a:srgbClr val="000000"/>
                          </a:solidFill>
                          <a:latin typeface="楷体_GB2312" pitchFamily="1" charset="-122"/>
                          <a:ea typeface="楷体_GB2312" pitchFamily="1" charset="-122"/>
                          <a:sym typeface="宋体" pitchFamily="2" charset="-122"/>
                        </a:rPr>
                        <a:t>1</a:t>
                      </a:r>
                      <a:r>
                        <a:rPr lang="zh-CN" altLang="en-US" sz="3000" b="1">
                          <a:solidFill>
                            <a:srgbClr val="000000"/>
                          </a:solidFill>
                          <a:latin typeface="楷体_GB2312" pitchFamily="1" charset="-122"/>
                          <a:ea typeface="楷体_GB2312" pitchFamily="1" charset="-122"/>
                          <a:sym typeface="宋体" pitchFamily="2" charset="-122"/>
                        </a:rPr>
                        <a:t>）</a:t>
                      </a:r>
                      <a:endParaRPr lang="zh-CN" altLang="en-US" sz="3000" b="1" dirty="0">
                        <a:solidFill>
                          <a:srgbClr val="000000"/>
                        </a:solidFill>
                        <a:latin typeface="楷体_GB2312" pitchFamily="1" charset="-122"/>
                        <a:ea typeface="楷体_GB2312" pitchFamily="1" charset="-122"/>
                        <a:sym typeface="宋体" pitchFamily="2" charset="-122"/>
                      </a:endParaRP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en-US" altLang="zh-CN" sz="3000" b="0">
                          <a:solidFill>
                            <a:srgbClr val="000000"/>
                          </a:solidFill>
                          <a:latin typeface="楷体_GB2312" pitchFamily="1" charset="-122"/>
                          <a:ea typeface="楷体_GB2312" pitchFamily="1" charset="-122"/>
                          <a:sym typeface="宋体" pitchFamily="2" charset="-122"/>
                        </a:rPr>
                        <a:t>8</a:t>
                      </a:r>
                      <a:r>
                        <a:rPr lang="zh-CN" altLang="en-US" sz="3000" b="0">
                          <a:solidFill>
                            <a:srgbClr val="000000"/>
                          </a:solidFill>
                          <a:latin typeface="楷体_GB2312" pitchFamily="1" charset="-122"/>
                          <a:ea typeface="楷体_GB2312" pitchFamily="1" charset="-122"/>
                          <a:sym typeface="宋体" pitchFamily="2" charset="-122"/>
                        </a:rPr>
                        <a:t>小问</a:t>
                      </a: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000" b="0">
                          <a:solidFill>
                            <a:srgbClr val="000000"/>
                          </a:solidFill>
                          <a:latin typeface="楷体_GB2312" pitchFamily="1" charset="-122"/>
                          <a:ea typeface="楷体_GB2312" pitchFamily="1" charset="-122"/>
                          <a:sym typeface="宋体" pitchFamily="2" charset="-122"/>
                        </a:rPr>
                        <a:t>一般</a:t>
                      </a:r>
                    </a:p>
                    <a:p>
                      <a:pPr marL="0" lvl="0" indent="0" algn="ctr">
                        <a:buNone/>
                      </a:pPr>
                      <a:r>
                        <a:rPr lang="en-US" altLang="zh-CN" sz="3000" b="0">
                          <a:solidFill>
                            <a:srgbClr val="000000"/>
                          </a:solidFill>
                          <a:latin typeface="楷体_GB2312" pitchFamily="1" charset="-122"/>
                          <a:ea typeface="楷体_GB2312" pitchFamily="1" charset="-122"/>
                          <a:sym typeface="宋体" pitchFamily="2" charset="-122"/>
                        </a:rPr>
                        <a:t>4-8</a:t>
                      </a:r>
                      <a:r>
                        <a:rPr lang="zh-CN" altLang="en-US" sz="3000" b="0">
                          <a:solidFill>
                            <a:srgbClr val="000000"/>
                          </a:solidFill>
                          <a:latin typeface="楷体_GB2312" pitchFamily="1" charset="-122"/>
                          <a:ea typeface="楷体_GB2312" pitchFamily="1" charset="-122"/>
                          <a:sym typeface="宋体" pitchFamily="2" charset="-122"/>
                        </a:rPr>
                        <a:t>分</a:t>
                      </a: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c>
                  <a:txBody>
                    <a:bodyPr/>
                    <a:lstStyle/>
                    <a:p>
                      <a:pPr marL="0" lvl="0" indent="0" algn="ctr">
                        <a:buNone/>
                      </a:pPr>
                      <a:r>
                        <a:rPr lang="zh-CN" altLang="en-US" sz="3000" b="0" dirty="0">
                          <a:solidFill>
                            <a:srgbClr val="FF0000"/>
                          </a:solidFill>
                          <a:latin typeface="楷体_GB2312" pitchFamily="1" charset="-122"/>
                          <a:ea typeface="楷体_GB2312" pitchFamily="1" charset="-122"/>
                          <a:sym typeface="宋体" pitchFamily="2" charset="-122"/>
                        </a:rPr>
                        <a:t>答案的思路与表述均</a:t>
                      </a:r>
                    </a:p>
                    <a:p>
                      <a:pPr marL="0" lvl="0" indent="0" algn="ctr">
                        <a:buNone/>
                      </a:pPr>
                      <a:r>
                        <a:rPr lang="zh-CN" altLang="en-US" sz="3000" b="0" dirty="0">
                          <a:solidFill>
                            <a:srgbClr val="FF0000"/>
                          </a:solidFill>
                          <a:latin typeface="楷体_GB2312" pitchFamily="1" charset="-122"/>
                          <a:ea typeface="楷体_GB2312" pitchFamily="1" charset="-122"/>
                          <a:sym typeface="宋体" pitchFamily="2" charset="-122"/>
                        </a:rPr>
                        <a:t>更简洁更</a:t>
                      </a:r>
                      <a:r>
                        <a:rPr lang="zh-CN" altLang="en-US" sz="3000" b="0" dirty="0" smtClean="0">
                          <a:solidFill>
                            <a:srgbClr val="FF0000"/>
                          </a:solidFill>
                          <a:latin typeface="楷体_GB2312" pitchFamily="1" charset="-122"/>
                          <a:ea typeface="楷体_GB2312" pitchFamily="1" charset="-122"/>
                          <a:sym typeface="宋体" pitchFamily="2" charset="-122"/>
                        </a:rPr>
                        <a:t>清晰去模式化</a:t>
                      </a:r>
                      <a:endParaRPr lang="zh-CN" altLang="en-US" sz="3000" b="0" dirty="0">
                        <a:solidFill>
                          <a:srgbClr val="FF0000"/>
                        </a:solidFill>
                        <a:latin typeface="楷体_GB2312" pitchFamily="1" charset="-122"/>
                        <a:ea typeface="楷体_GB2312" pitchFamily="1" charset="-122"/>
                        <a:sym typeface="宋体" pitchFamily="2" charset="-122"/>
                      </a:endParaRPr>
                    </a:p>
                  </a:txBody>
                  <a:tcPr marL="90167" marR="90167" marT="46996" marB="46996" anchor="ctr">
                    <a:lnL w="28575"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28575" cap="flat" cmpd="sng">
                      <a:solidFill>
                        <a:srgbClr val="000000"/>
                      </a:solidFill>
                      <a:prstDash val="solid"/>
                      <a:headEnd type="none" w="med" len="med"/>
                      <a:tailEnd type="none" w="med" len="med"/>
                    </a:lnT>
                    <a:lnB w="28575"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1537" name="矩形 1"/>
          <p:cNvSpPr>
            <a:spLocks noChangeArrowheads="1"/>
          </p:cNvSpPr>
          <p:nvPr/>
        </p:nvSpPr>
        <p:spPr bwMode="auto">
          <a:xfrm>
            <a:off x="1173163" y="5583238"/>
            <a:ext cx="10782300" cy="923925"/>
          </a:xfrm>
          <a:prstGeom prst="rect">
            <a:avLst/>
          </a:prstGeom>
          <a:noFill/>
          <a:ln w="9525">
            <a:noFill/>
            <a:miter lim="800000"/>
            <a:headEnd/>
            <a:tailEnd/>
          </a:ln>
        </p:spPr>
        <p:txBody>
          <a:bodyPr>
            <a:spAutoFit/>
          </a:bodyPr>
          <a:lstStyle/>
          <a:p>
            <a:r>
              <a:rPr lang="zh-CN" altLang="en-US" sz="1800">
                <a:solidFill>
                  <a:schemeClr val="tx1"/>
                </a:solidFill>
                <a:latin typeface="Calibri"/>
                <a:ea typeface="宋体" charset="-122"/>
              </a:rPr>
              <a:t> </a:t>
            </a:r>
            <a:r>
              <a:rPr lang="zh-CN" altLang="en-US" sz="1800">
                <a:solidFill>
                  <a:srgbClr val="FF0000"/>
                </a:solidFill>
                <a:latin typeface="Calibri"/>
              </a:rPr>
              <a:t>客观题部分</a:t>
            </a:r>
            <a:r>
              <a:rPr lang="zh-CN" altLang="en-US" sz="1800">
                <a:solidFill>
                  <a:schemeClr val="tx1"/>
                </a:solidFill>
                <a:latin typeface="Calibri"/>
                <a:ea typeface="宋体" charset="-122"/>
              </a:rPr>
              <a:t>，安徽卷素材量明显多于全国卷（安徽卷</a:t>
            </a:r>
            <a:r>
              <a:rPr lang="en-US" altLang="zh-CN" sz="1800">
                <a:solidFill>
                  <a:schemeClr val="tx1"/>
                </a:solidFill>
                <a:latin typeface="Calibri"/>
                <a:ea typeface="宋体" charset="-122"/>
              </a:rPr>
              <a:t>5—6</a:t>
            </a:r>
            <a:r>
              <a:rPr lang="zh-CN" altLang="en-US" sz="1800">
                <a:solidFill>
                  <a:schemeClr val="tx1"/>
                </a:solidFill>
                <a:latin typeface="Calibri"/>
                <a:ea typeface="宋体" charset="-122"/>
              </a:rPr>
              <a:t>个材料，而全国卷</a:t>
            </a:r>
            <a:r>
              <a:rPr lang="en-US" altLang="zh-CN" sz="1800">
                <a:solidFill>
                  <a:schemeClr val="tx1"/>
                </a:solidFill>
                <a:latin typeface="Calibri"/>
                <a:ea typeface="宋体" charset="-122"/>
              </a:rPr>
              <a:t>4</a:t>
            </a:r>
            <a:r>
              <a:rPr lang="zh-CN" altLang="en-US" sz="1800">
                <a:solidFill>
                  <a:schemeClr val="tx1"/>
                </a:solidFill>
                <a:latin typeface="Calibri"/>
                <a:ea typeface="宋体" charset="-122"/>
              </a:rPr>
              <a:t>个材料）；</a:t>
            </a:r>
          </a:p>
          <a:p>
            <a:endParaRPr lang="zh-CN" altLang="en-US" sz="1800">
              <a:solidFill>
                <a:schemeClr val="tx1"/>
              </a:solidFill>
              <a:latin typeface="Calibri"/>
              <a:ea typeface="宋体" charset="-122"/>
            </a:endParaRPr>
          </a:p>
          <a:p>
            <a:r>
              <a:rPr lang="zh-CN" altLang="en-US" sz="1800">
                <a:solidFill>
                  <a:schemeClr val="tx1"/>
                </a:solidFill>
                <a:latin typeface="Calibri"/>
                <a:ea typeface="宋体" charset="-122"/>
              </a:rPr>
              <a:t> </a:t>
            </a:r>
            <a:r>
              <a:rPr lang="zh-CN" altLang="en-US" sz="1800">
                <a:solidFill>
                  <a:srgbClr val="FF0000"/>
                </a:solidFill>
                <a:latin typeface="Calibri"/>
              </a:rPr>
              <a:t>主观题部分</a:t>
            </a:r>
            <a:r>
              <a:rPr lang="zh-CN" altLang="en-US" sz="1800">
                <a:solidFill>
                  <a:schemeClr val="tx1"/>
                </a:solidFill>
                <a:latin typeface="Calibri"/>
                <a:ea typeface="宋体" charset="-122"/>
              </a:rPr>
              <a:t>，安徽卷资料篇幅仅两篇5问，而全国卷为五篇（答题篇幅为三篇）8问—9问。</a:t>
            </a:r>
            <a:endParaRPr lang="zh-CN" altLang="en-US" sz="1800" b="0">
              <a:solidFill>
                <a:schemeClr val="tx1"/>
              </a:solidFill>
              <a:latin typeface="Calibri"/>
              <a:ea typeface="宋体"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文本框 1"/>
          <p:cNvSpPr txBox="1">
            <a:spLocks noChangeArrowheads="1"/>
          </p:cNvSpPr>
          <p:nvPr/>
        </p:nvSpPr>
        <p:spPr bwMode="auto">
          <a:xfrm>
            <a:off x="496888" y="161925"/>
            <a:ext cx="2347912" cy="652463"/>
          </a:xfrm>
          <a:prstGeom prst="rect">
            <a:avLst/>
          </a:prstGeom>
          <a:noFill/>
          <a:ln w="9525">
            <a:noFill/>
            <a:miter lim="800000"/>
            <a:headEnd/>
            <a:tailEnd/>
          </a:ln>
        </p:spPr>
        <p:txBody>
          <a:bodyPr wrap="none">
            <a:spAutoFit/>
          </a:bodyPr>
          <a:lstStyle/>
          <a:p>
            <a:pPr>
              <a:lnSpc>
                <a:spcPct val="130000"/>
              </a:lnSpc>
            </a:pPr>
            <a:r>
              <a:rPr lang="zh-CN" altLang="en-US" sz="2800">
                <a:solidFill>
                  <a:srgbClr val="FF0000"/>
                </a:solidFill>
                <a:latin typeface="Arial" charset="0"/>
                <a:ea typeface="黑体" pitchFamily="2" charset="-122"/>
                <a:sym typeface="Arial" charset="0"/>
              </a:rPr>
              <a:t>四、图形呈现</a:t>
            </a:r>
            <a:endParaRPr lang="en-US" altLang="zh-CN" sz="2800">
              <a:solidFill>
                <a:srgbClr val="FF0000"/>
              </a:solidFill>
              <a:latin typeface="Arial" charset="0"/>
              <a:ea typeface="黑体" pitchFamily="2" charset="-122"/>
              <a:sym typeface="Arial" charset="0"/>
            </a:endParaRPr>
          </a:p>
        </p:txBody>
      </p:sp>
      <p:graphicFrame>
        <p:nvGraphicFramePr>
          <p:cNvPr id="22587" name="Group 59"/>
          <p:cNvGraphicFramePr>
            <a:graphicFrameLocks noGrp="1"/>
          </p:cNvGraphicFramePr>
          <p:nvPr/>
        </p:nvGraphicFramePr>
        <p:xfrm>
          <a:off x="496888" y="1655763"/>
          <a:ext cx="10683875" cy="3575687"/>
        </p:xfrm>
        <a:graphic>
          <a:graphicData uri="http://schemas.openxmlformats.org/drawingml/2006/table">
            <a:tbl>
              <a:tblPr/>
              <a:tblGrid>
                <a:gridCol w="1785937"/>
                <a:gridCol w="3395663"/>
                <a:gridCol w="2693987"/>
                <a:gridCol w="2808288"/>
              </a:tblGrid>
              <a:tr h="0">
                <a:tc rowSpan="2">
                  <a:txBody>
                    <a:bodyPr/>
                    <a:lstStyle/>
                    <a:p>
                      <a:pPr marL="0" marR="0" lvl="0" indent="0" algn="ctr" defTabSz="1012825" rtl="0" eaLnBrk="1" fontAlgn="base" latinLnBrk="0" hangingPunct="1">
                        <a:lnSpc>
                          <a:spcPct val="100000"/>
                        </a:lnSpc>
                        <a:spcBef>
                          <a:spcPct val="20000"/>
                        </a:spcBef>
                        <a:spcAft>
                          <a:spcPct val="0"/>
                        </a:spcAft>
                        <a:buClr>
                          <a:srgbClr val="66CAE2"/>
                        </a:buClr>
                        <a:buSzPct val="150000"/>
                        <a:buFontTx/>
                        <a:buNone/>
                        <a:tabLst/>
                      </a:pPr>
                      <a:r>
                        <a:rPr kumimoji="0" lang="zh-CN" altLang="en-US" sz="1800" b="1" i="0" u="none" strike="noStrike" cap="none" normalizeH="0" baseline="0" smtClean="0">
                          <a:ln>
                            <a:noFill/>
                          </a:ln>
                          <a:solidFill>
                            <a:srgbClr val="000000"/>
                          </a:solidFill>
                          <a:effectLst/>
                          <a:latin typeface="黑体" pitchFamily="2" charset="-122"/>
                          <a:ea typeface="黑体" pitchFamily="2" charset="-122"/>
                          <a:cs typeface="微软雅黑"/>
                          <a:sym typeface="宋体" charset="-122"/>
                        </a:rPr>
                        <a:t> </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1012825" rtl="0" eaLnBrk="1" fontAlgn="base" latinLnBrk="0" hangingPunct="1">
                        <a:lnSpc>
                          <a:spcPct val="100000"/>
                        </a:lnSpc>
                        <a:spcBef>
                          <a:spcPct val="20000"/>
                        </a:spcBef>
                        <a:spcAft>
                          <a:spcPct val="0"/>
                        </a:spcAft>
                        <a:buClr>
                          <a:srgbClr val="66CAE2"/>
                        </a:buClr>
                        <a:buSzPct val="150000"/>
                        <a:buFontTx/>
                        <a:buNone/>
                        <a:tabLst/>
                      </a:pPr>
                      <a:r>
                        <a:rPr kumimoji="0" lang="zh-CN" altLang="en-US" sz="1800" b="1" i="0" u="none" strike="noStrike" cap="none" normalizeH="0" baseline="0" smtClean="0">
                          <a:ln>
                            <a:noFill/>
                          </a:ln>
                          <a:solidFill>
                            <a:srgbClr val="000000"/>
                          </a:solidFill>
                          <a:effectLst/>
                          <a:latin typeface="黑体" pitchFamily="2" charset="-122"/>
                          <a:ea typeface="黑体" pitchFamily="2" charset="-122"/>
                          <a:cs typeface="微软雅黑"/>
                          <a:sym typeface="宋体" charset="-122"/>
                        </a:rPr>
                        <a:t> </a:t>
                      </a:r>
                      <a:r>
                        <a:rPr kumimoji="0" lang="en-US" altLang="zh-CN" sz="2400" b="1" i="0" u="none" strike="noStrike" cap="none" normalizeH="0" baseline="0" smtClean="0">
                          <a:ln>
                            <a:noFill/>
                          </a:ln>
                          <a:solidFill>
                            <a:srgbClr val="232526"/>
                          </a:solidFill>
                          <a:effectLst/>
                          <a:latin typeface="宋体" charset="-122"/>
                          <a:ea typeface="黑体" pitchFamily="2" charset="-122"/>
                          <a:cs typeface="微软雅黑"/>
                          <a:sym typeface="宋体" charset="-122"/>
                        </a:rPr>
                        <a:t>14</a:t>
                      </a:r>
                      <a:r>
                        <a:rPr kumimoji="0" lang="zh-CN" altLang="en-US" sz="2400" b="1" i="0" u="none" strike="noStrike" cap="none" normalizeH="0" baseline="0" smtClean="0">
                          <a:ln>
                            <a:noFill/>
                          </a:ln>
                          <a:solidFill>
                            <a:srgbClr val="232526"/>
                          </a:solidFill>
                          <a:effectLst/>
                          <a:latin typeface="宋体" charset="-122"/>
                          <a:ea typeface="黑体" pitchFamily="2" charset="-122"/>
                          <a:cs typeface="微软雅黑"/>
                          <a:sym typeface="宋体" charset="-122"/>
                        </a:rPr>
                        <a:t>年全国Ⅰ卷</a:t>
                      </a:r>
                      <a:endParaRPr kumimoji="0" lang="zh-CN" altLang="en-US" sz="2400" b="1" i="0" u="none" strike="noStrike" cap="none" normalizeH="0" baseline="0" smtClean="0">
                        <a:ln>
                          <a:noFill/>
                        </a:ln>
                        <a:solidFill>
                          <a:srgbClr val="000000"/>
                        </a:solidFill>
                        <a:effectLst/>
                        <a:latin typeface="宋体" charset="-122"/>
                        <a:ea typeface="黑体" pitchFamily="2" charset="-122"/>
                        <a:cs typeface="微软雅黑"/>
                        <a:sym typeface="宋体" charset="-122"/>
                      </a:endParaRP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232526"/>
                          </a:solidFill>
                          <a:effectLst/>
                          <a:latin typeface="宋体" charset="-122"/>
                          <a:ea typeface="黑体" pitchFamily="2" charset="-122"/>
                          <a:cs typeface="微软雅黑"/>
                          <a:sym typeface="宋体" charset="-122"/>
                        </a:rPr>
                        <a:t>15</a:t>
                      </a:r>
                      <a:r>
                        <a:rPr kumimoji="0" lang="zh-CN" altLang="en-US" sz="2400" b="1" i="0" u="none" strike="noStrike" cap="none" normalizeH="0" baseline="0" smtClean="0">
                          <a:ln>
                            <a:noFill/>
                          </a:ln>
                          <a:solidFill>
                            <a:srgbClr val="232526"/>
                          </a:solidFill>
                          <a:effectLst/>
                          <a:latin typeface="宋体" charset="-122"/>
                          <a:ea typeface="黑体" pitchFamily="2" charset="-122"/>
                          <a:cs typeface="微软雅黑"/>
                          <a:sym typeface="宋体" charset="-122"/>
                        </a:rPr>
                        <a:t>年全国Ⅰ卷</a:t>
                      </a:r>
                      <a:endParaRPr kumimoji="0" lang="zh-CN" altLang="en-US" sz="2400" b="1" i="0" u="none" strike="noStrike" cap="none" normalizeH="0" baseline="0" smtClean="0">
                        <a:ln>
                          <a:noFill/>
                        </a:ln>
                        <a:solidFill>
                          <a:srgbClr val="000000"/>
                        </a:solidFill>
                        <a:effectLst/>
                        <a:latin typeface="宋体" charset="-122"/>
                        <a:ea typeface="黑体" pitchFamily="2" charset="-122"/>
                        <a:cs typeface="微软雅黑"/>
                        <a:sym typeface="宋体" charset="-122"/>
                      </a:endParaRP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000000"/>
                          </a:solidFill>
                          <a:effectLst/>
                          <a:latin typeface="宋体" charset="-122"/>
                          <a:ea typeface="黑体" pitchFamily="2" charset="-122"/>
                          <a:cs typeface="微软雅黑"/>
                          <a:sym typeface="宋体" charset="-122"/>
                        </a:rPr>
                        <a:t>15</a:t>
                      </a:r>
                      <a:r>
                        <a:rPr kumimoji="0" lang="zh-CN" altLang="en-US" sz="2400" b="1" i="0" u="none" strike="noStrike" cap="none" normalizeH="0" baseline="0" smtClean="0">
                          <a:ln>
                            <a:noFill/>
                          </a:ln>
                          <a:solidFill>
                            <a:srgbClr val="000000"/>
                          </a:solidFill>
                          <a:effectLst/>
                          <a:latin typeface="宋体" charset="-122"/>
                          <a:ea typeface="黑体" pitchFamily="2" charset="-122"/>
                          <a:cs typeface="微软雅黑"/>
                          <a:sym typeface="宋体" charset="-122"/>
                        </a:rPr>
                        <a:t>年安徽卷</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450850">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0000CC"/>
                          </a:solidFill>
                          <a:effectLst/>
                          <a:latin typeface="宋体" charset="-122"/>
                          <a:ea typeface="黑体" pitchFamily="2" charset="-122"/>
                          <a:cs typeface="微软雅黑"/>
                          <a:sym typeface="宋体" charset="-122"/>
                        </a:rPr>
                        <a:t>图幅数 </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0000CC"/>
                          </a:solidFill>
                          <a:effectLst/>
                          <a:latin typeface="宋体" charset="-122"/>
                          <a:ea typeface="黑体" pitchFamily="2" charset="-122"/>
                          <a:cs typeface="微软雅黑"/>
                          <a:sym typeface="宋体" charset="-122"/>
                        </a:rPr>
                        <a:t>图幅数 </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FF0000"/>
                          </a:solidFill>
                          <a:effectLst/>
                          <a:latin typeface="宋体" charset="-122"/>
                          <a:ea typeface="黑体" pitchFamily="2" charset="-122"/>
                          <a:cs typeface="微软雅黑"/>
                          <a:sym typeface="宋体" charset="-122"/>
                        </a:rPr>
                        <a:t>图幅数</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376238">
                <a:tc>
                  <a:txBody>
                    <a:bodyPr/>
                    <a:lstStyle/>
                    <a:p>
                      <a:pPr marL="0" marR="0" lvl="0" indent="-379413" algn="ctr" defTabSz="685800" rtl="0" eaLnBrk="1" fontAlgn="base" latinLnBrk="0" hangingPunct="1">
                        <a:lnSpc>
                          <a:spcPct val="100000"/>
                        </a:lnSpc>
                        <a:spcBef>
                          <a:spcPct val="20000"/>
                        </a:spcBef>
                        <a:spcAft>
                          <a:spcPct val="0"/>
                        </a:spcAft>
                        <a:buClr>
                          <a:srgbClr val="66CAE2"/>
                        </a:buClr>
                        <a:buSzPct val="150000"/>
                        <a:buFontTx/>
                        <a:buNone/>
                        <a:tabLst/>
                      </a:pPr>
                      <a:r>
                        <a:rPr kumimoji="0" lang="zh-CN" altLang="en-US" sz="2400" b="1" i="0" u="none" strike="noStrike" cap="none" normalizeH="0" baseline="0" smtClean="0">
                          <a:ln>
                            <a:noFill/>
                          </a:ln>
                          <a:solidFill>
                            <a:srgbClr val="000000"/>
                          </a:solidFill>
                          <a:effectLst/>
                          <a:latin typeface="宋体" charset="-122"/>
                          <a:ea typeface="黑体" pitchFamily="2" charset="-122"/>
                          <a:cs typeface="微软雅黑"/>
                          <a:sym typeface="宋体" charset="-122"/>
                        </a:rPr>
                        <a:t>区域图</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12825" rtl="0" eaLnBrk="1" fontAlgn="base" latinLnBrk="0" hangingPunct="1">
                        <a:lnSpc>
                          <a:spcPct val="100000"/>
                        </a:lnSpc>
                        <a:spcBef>
                          <a:spcPct val="20000"/>
                        </a:spcBef>
                        <a:spcAft>
                          <a:spcPct val="0"/>
                        </a:spcAft>
                        <a:buClr>
                          <a:srgbClr val="66CAE2"/>
                        </a:buClr>
                        <a:buSzPct val="150000"/>
                        <a:buFontTx/>
                        <a:buNone/>
                        <a:tabLst/>
                      </a:pPr>
                      <a:r>
                        <a:rPr kumimoji="0" lang="en-US" altLang="zh-CN" sz="2400" b="1" i="0" u="none" strike="noStrike" cap="none" normalizeH="0" baseline="0" smtClean="0">
                          <a:ln>
                            <a:noFill/>
                          </a:ln>
                          <a:solidFill>
                            <a:srgbClr val="0000CC"/>
                          </a:solidFill>
                          <a:effectLst/>
                          <a:latin typeface="楷体_GB2312" pitchFamily="49" charset="-122"/>
                          <a:ea typeface="楷体_GB2312" pitchFamily="49" charset="-122"/>
                          <a:cs typeface="微软雅黑"/>
                          <a:sym typeface="宋体" charset="-122"/>
                        </a:rPr>
                        <a:t>5</a:t>
                      </a:r>
                      <a:r>
                        <a:rPr kumimoji="0" lang="zh-CN" altLang="en-US" sz="2400" b="1" i="0" u="none" strike="noStrike" cap="none" normalizeH="0" baseline="0" smtClean="0">
                          <a:ln>
                            <a:noFill/>
                          </a:ln>
                          <a:solidFill>
                            <a:srgbClr val="0000CC"/>
                          </a:solidFill>
                          <a:effectLst/>
                          <a:latin typeface="楷体_GB2312" pitchFamily="49" charset="-122"/>
                          <a:ea typeface="楷体_GB2312" pitchFamily="49" charset="-122"/>
                          <a:cs typeface="微软雅黑"/>
                          <a:sym typeface="宋体" charset="-122"/>
                        </a:rPr>
                        <a:t> </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0000CC"/>
                          </a:solidFill>
                          <a:effectLst/>
                          <a:latin typeface="楷体_GB2312" pitchFamily="49" charset="-122"/>
                          <a:ea typeface="楷体_GB2312" pitchFamily="49" charset="-122"/>
                          <a:cs typeface="微软雅黑"/>
                          <a:sym typeface="宋体" charset="-122"/>
                        </a:rPr>
                        <a:t>5 </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FF0000"/>
                          </a:solidFill>
                          <a:effectLst/>
                          <a:latin typeface="楷体_GB2312" pitchFamily="49" charset="-122"/>
                          <a:ea typeface="楷体_GB2312" pitchFamily="49" charset="-122"/>
                          <a:cs typeface="微软雅黑"/>
                          <a:sym typeface="宋体" charset="-122"/>
                        </a:rPr>
                        <a:t>5</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804863">
                <a:tc>
                  <a:txBody>
                    <a:bodyPr/>
                    <a:lstStyle/>
                    <a:p>
                      <a:pPr marL="0" marR="0" lvl="0" indent="-379413" algn="ctr" defTabSz="685800" rtl="0" eaLnBrk="1" fontAlgn="base" latinLnBrk="0" hangingPunct="1">
                        <a:lnSpc>
                          <a:spcPct val="100000"/>
                        </a:lnSpc>
                        <a:spcBef>
                          <a:spcPct val="20000"/>
                        </a:spcBef>
                        <a:spcAft>
                          <a:spcPct val="0"/>
                        </a:spcAft>
                        <a:buClr>
                          <a:srgbClr val="66CAE2"/>
                        </a:buClr>
                        <a:buSzPct val="150000"/>
                        <a:buFontTx/>
                        <a:buNone/>
                        <a:tabLst/>
                      </a:pPr>
                      <a:r>
                        <a:rPr kumimoji="0" lang="zh-CN" altLang="en-US" sz="2400" b="1" i="0" u="none" strike="noStrike" cap="none" normalizeH="0" baseline="0" smtClean="0">
                          <a:ln>
                            <a:noFill/>
                          </a:ln>
                          <a:solidFill>
                            <a:srgbClr val="000000"/>
                          </a:solidFill>
                          <a:effectLst/>
                          <a:latin typeface="宋体" charset="-122"/>
                          <a:ea typeface="黑体" pitchFamily="2" charset="-122"/>
                          <a:cs typeface="微软雅黑"/>
                          <a:sym typeface="宋体" charset="-122"/>
                        </a:rPr>
                        <a:t>等值线图</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12825" rtl="0" eaLnBrk="1" fontAlgn="base" latinLnBrk="0" hangingPunct="1">
                        <a:lnSpc>
                          <a:spcPct val="100000"/>
                        </a:lnSpc>
                        <a:spcBef>
                          <a:spcPct val="20000"/>
                        </a:spcBef>
                        <a:spcAft>
                          <a:spcPct val="0"/>
                        </a:spcAft>
                        <a:buClr>
                          <a:srgbClr val="66CAE2"/>
                        </a:buClr>
                        <a:buSzPct val="150000"/>
                        <a:buFontTx/>
                        <a:buNone/>
                        <a:tabLst/>
                      </a:pPr>
                      <a:r>
                        <a:rPr kumimoji="0" lang="en-US" altLang="zh-CN" sz="2400" b="1" i="0" u="none" strike="noStrike" cap="none" normalizeH="0" baseline="0" smtClean="0">
                          <a:ln>
                            <a:noFill/>
                          </a:ln>
                          <a:solidFill>
                            <a:srgbClr val="0000CC"/>
                          </a:solidFill>
                          <a:effectLst/>
                          <a:latin typeface="楷体_GB2312" pitchFamily="49" charset="-122"/>
                          <a:ea typeface="楷体_GB2312" pitchFamily="49" charset="-122"/>
                          <a:cs typeface="微软雅黑"/>
                          <a:sym typeface="宋体" charset="-122"/>
                        </a:rPr>
                        <a:t>2</a:t>
                      </a:r>
                      <a:r>
                        <a:rPr kumimoji="0" lang="zh-CN" altLang="en-US" sz="2400" b="1" i="0" u="none" strike="noStrike" cap="none" normalizeH="0" baseline="0" smtClean="0">
                          <a:ln>
                            <a:noFill/>
                          </a:ln>
                          <a:solidFill>
                            <a:srgbClr val="0000CC"/>
                          </a:solidFill>
                          <a:effectLst/>
                          <a:latin typeface="楷体_GB2312" pitchFamily="49" charset="-122"/>
                          <a:ea typeface="楷体_GB2312" pitchFamily="49" charset="-122"/>
                          <a:cs typeface="微软雅黑"/>
                          <a:sym typeface="宋体" charset="-122"/>
                        </a:rPr>
                        <a:t>（与区域图叠合）</a:t>
                      </a:r>
                      <a:r>
                        <a:rPr kumimoji="0" lang="en-US" altLang="zh-CN" sz="2400" b="1" i="0" u="none" strike="noStrike" cap="none" normalizeH="0" baseline="0" smtClean="0">
                          <a:ln>
                            <a:noFill/>
                          </a:ln>
                          <a:solidFill>
                            <a:srgbClr val="0000CC"/>
                          </a:solidFill>
                          <a:effectLst/>
                          <a:latin typeface="楷体_GB2312" pitchFamily="49" charset="-122"/>
                          <a:ea typeface="楷体_GB2312" pitchFamily="49" charset="-122"/>
                          <a:cs typeface="微软雅黑"/>
                          <a:sym typeface="宋体" charset="-122"/>
                        </a:rPr>
                        <a:t> </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0000CC"/>
                          </a:solidFill>
                          <a:effectLst/>
                          <a:latin typeface="楷体_GB2312" pitchFamily="49" charset="-122"/>
                          <a:ea typeface="楷体_GB2312" pitchFamily="49" charset="-122"/>
                          <a:cs typeface="微软雅黑"/>
                          <a:sym typeface="宋体" charset="-122"/>
                        </a:rPr>
                        <a:t>3</a:t>
                      </a:r>
                      <a:r>
                        <a:rPr kumimoji="0" lang="zh-CN" altLang="en-US" sz="2400" b="1" i="0" u="none" strike="noStrike" cap="none" normalizeH="0" baseline="0" smtClean="0">
                          <a:ln>
                            <a:noFill/>
                          </a:ln>
                          <a:solidFill>
                            <a:srgbClr val="0000CC"/>
                          </a:solidFill>
                          <a:effectLst/>
                          <a:latin typeface="楷体_GB2312" pitchFamily="49" charset="-122"/>
                          <a:ea typeface="楷体_GB2312" pitchFamily="49" charset="-122"/>
                          <a:cs typeface="微软雅黑"/>
                          <a:sym typeface="宋体" charset="-122"/>
                        </a:rPr>
                        <a:t>（与区域图叠合）</a:t>
                      </a:r>
                      <a:r>
                        <a:rPr kumimoji="0" lang="en-US" altLang="zh-CN" sz="2400" b="1" i="0" u="none" strike="noStrike" cap="none" normalizeH="0" baseline="0" smtClean="0">
                          <a:ln>
                            <a:noFill/>
                          </a:ln>
                          <a:solidFill>
                            <a:srgbClr val="0000CC"/>
                          </a:solidFill>
                          <a:effectLst/>
                          <a:latin typeface="楷体_GB2312" pitchFamily="49" charset="-122"/>
                          <a:ea typeface="楷体_GB2312" pitchFamily="49" charset="-122"/>
                          <a:cs typeface="微软雅黑"/>
                          <a:sym typeface="宋体" charset="-122"/>
                        </a:rPr>
                        <a:t> </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FF0000"/>
                          </a:solidFill>
                          <a:effectLst/>
                          <a:latin typeface="宋体" charset="-122"/>
                          <a:ea typeface="楷体_GB2312" pitchFamily="49" charset="-122"/>
                          <a:cs typeface="微软雅黑"/>
                          <a:sym typeface="宋体" charset="-122"/>
                        </a:rPr>
                        <a:t>2</a:t>
                      </a:r>
                      <a:r>
                        <a:rPr kumimoji="0" lang="zh-CN" altLang="en-US" sz="2400" b="1" i="0" u="none" strike="noStrike" cap="none" normalizeH="0" baseline="0" smtClean="0">
                          <a:ln>
                            <a:noFill/>
                          </a:ln>
                          <a:solidFill>
                            <a:srgbClr val="FF0000"/>
                          </a:solidFill>
                          <a:effectLst/>
                          <a:latin typeface="宋体" charset="-122"/>
                          <a:ea typeface="黑体" pitchFamily="2" charset="-122"/>
                          <a:cs typeface="微软雅黑"/>
                          <a:sym typeface="宋体" charset="-122"/>
                        </a:rPr>
                        <a:t>（与区域图叠合） </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827088">
                <a:tc>
                  <a:txBody>
                    <a:bodyPr/>
                    <a:lstStyle/>
                    <a:p>
                      <a:pPr marL="0" marR="0" lvl="0" indent="0" algn="ctr" defTabSz="1012825" rtl="0" eaLnBrk="1" fontAlgn="base" latinLnBrk="0" hangingPunct="1">
                        <a:lnSpc>
                          <a:spcPct val="100000"/>
                        </a:lnSpc>
                        <a:spcBef>
                          <a:spcPct val="20000"/>
                        </a:spcBef>
                        <a:spcAft>
                          <a:spcPct val="0"/>
                        </a:spcAft>
                        <a:buClr>
                          <a:srgbClr val="66CAE2"/>
                        </a:buClr>
                        <a:buSzPct val="150000"/>
                        <a:buFontTx/>
                        <a:buNone/>
                        <a:tabLst/>
                      </a:pPr>
                      <a:r>
                        <a:rPr kumimoji="0" lang="zh-CN" altLang="en-US" sz="2400" b="1" i="0" u="none" strike="noStrike" cap="none" normalizeH="0" baseline="0" smtClean="0">
                          <a:ln>
                            <a:noFill/>
                          </a:ln>
                          <a:solidFill>
                            <a:srgbClr val="000000"/>
                          </a:solidFill>
                          <a:effectLst/>
                          <a:latin typeface="宋体" charset="-122"/>
                          <a:ea typeface="黑体" pitchFamily="2" charset="-122"/>
                          <a:cs typeface="微软雅黑"/>
                          <a:sym typeface="宋体" charset="-122"/>
                        </a:rPr>
                        <a:t>景观图示意图遥感图</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12825" rtl="0" eaLnBrk="1" fontAlgn="base" latinLnBrk="0" hangingPunct="1">
                        <a:lnSpc>
                          <a:spcPct val="100000"/>
                        </a:lnSpc>
                        <a:spcBef>
                          <a:spcPct val="20000"/>
                        </a:spcBef>
                        <a:spcAft>
                          <a:spcPct val="0"/>
                        </a:spcAft>
                        <a:buClr>
                          <a:srgbClr val="66CAE2"/>
                        </a:buClr>
                        <a:buSzPct val="150000"/>
                        <a:buFontTx/>
                        <a:buNone/>
                        <a:tabLst/>
                      </a:pPr>
                      <a:r>
                        <a:rPr kumimoji="0" lang="zh-CN" altLang="en-US" sz="2400" b="1" i="0" u="none" strike="noStrike" cap="none" normalizeH="0" baseline="0" smtClean="0">
                          <a:ln>
                            <a:noFill/>
                          </a:ln>
                          <a:solidFill>
                            <a:srgbClr val="0000CC"/>
                          </a:solidFill>
                          <a:effectLst/>
                          <a:latin typeface="楷体_GB2312" pitchFamily="49" charset="-122"/>
                          <a:ea typeface="楷体_GB2312" pitchFamily="49" charset="-122"/>
                          <a:cs typeface="微软雅黑"/>
                          <a:sym typeface="宋体" charset="-122"/>
                        </a:rPr>
                        <a:t>2 </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0000CC"/>
                          </a:solidFill>
                          <a:effectLst/>
                          <a:latin typeface="楷体_GB2312" pitchFamily="49" charset="-122"/>
                          <a:ea typeface="楷体_GB2312" pitchFamily="49" charset="-122"/>
                          <a:cs typeface="微软雅黑"/>
                          <a:sym typeface="宋体" charset="-122"/>
                        </a:rPr>
                        <a:t>2</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FF0000"/>
                          </a:solidFill>
                          <a:effectLst/>
                          <a:latin typeface="楷体_GB2312" pitchFamily="49" charset="-122"/>
                          <a:ea typeface="楷体_GB2312" pitchFamily="49" charset="-122"/>
                          <a:cs typeface="微软雅黑"/>
                          <a:sym typeface="宋体" charset="-122"/>
                        </a:rPr>
                        <a:t>1</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3746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000000"/>
                          </a:solidFill>
                          <a:effectLst/>
                          <a:latin typeface="宋体" charset="-122"/>
                          <a:ea typeface="黑体" pitchFamily="2" charset="-122"/>
                          <a:cs typeface="微软雅黑"/>
                          <a:sym typeface="宋体" charset="-122"/>
                        </a:rPr>
                        <a:t>统计图</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0000CC"/>
                          </a:solidFill>
                          <a:effectLst/>
                          <a:latin typeface="楷体_GB2312" pitchFamily="49" charset="-122"/>
                          <a:ea typeface="楷体_GB2312" pitchFamily="49" charset="-122"/>
                          <a:cs typeface="微软雅黑"/>
                          <a:sym typeface="宋体" charset="-122"/>
                        </a:rPr>
                        <a:t>2 </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0000CC"/>
                          </a:solidFill>
                          <a:effectLst/>
                          <a:latin typeface="楷体_GB2312" pitchFamily="49" charset="-122"/>
                          <a:ea typeface="楷体_GB2312" pitchFamily="49" charset="-122"/>
                          <a:cs typeface="微软雅黑"/>
                          <a:sym typeface="宋体" charset="-122"/>
                        </a:rPr>
                        <a:t>2 </a:t>
                      </a:r>
                      <a:endParaRPr kumimoji="0" lang="zh-CN" altLang="en-US" sz="2400" b="1" i="0" u="none" strike="noStrike" cap="none" normalizeH="0" baseline="0" smtClean="0">
                        <a:ln>
                          <a:noFill/>
                        </a:ln>
                        <a:solidFill>
                          <a:srgbClr val="0000CC"/>
                        </a:solidFill>
                        <a:effectLst/>
                        <a:latin typeface="楷体_GB2312" pitchFamily="49" charset="-122"/>
                        <a:ea typeface="楷体_GB2312" pitchFamily="49" charset="-122"/>
                        <a:cs typeface="微软雅黑"/>
                        <a:sym typeface="宋体" charset="-122"/>
                      </a:endParaRP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FF0000"/>
                          </a:solidFill>
                          <a:effectLst/>
                          <a:latin typeface="楷体_GB2312" pitchFamily="49" charset="-122"/>
                          <a:ea typeface="楷体_GB2312" pitchFamily="49" charset="-122"/>
                          <a:cs typeface="微软雅黑"/>
                          <a:sym typeface="宋体" charset="-122"/>
                        </a:rPr>
                        <a:t>1</a:t>
                      </a:r>
                      <a:endParaRPr kumimoji="0" lang="zh-CN" altLang="en-US" sz="2400" b="1" i="0" u="none" strike="noStrike" cap="none" normalizeH="0" baseline="0" smtClean="0">
                        <a:ln>
                          <a:noFill/>
                        </a:ln>
                        <a:solidFill>
                          <a:srgbClr val="FF0000"/>
                        </a:solidFill>
                        <a:effectLst/>
                        <a:latin typeface="楷体_GB2312" pitchFamily="49" charset="-122"/>
                        <a:ea typeface="楷体_GB2312" pitchFamily="49" charset="-122"/>
                        <a:cs typeface="微软雅黑"/>
                        <a:sym typeface="宋体" charset="-122"/>
                      </a:endParaRP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r h="3762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000000"/>
                          </a:solidFill>
                          <a:effectLst/>
                          <a:latin typeface="宋体" charset="-122"/>
                          <a:ea typeface="黑体" pitchFamily="2" charset="-122"/>
                          <a:cs typeface="微软雅黑"/>
                          <a:sym typeface="宋体" charset="-122"/>
                        </a:rPr>
                        <a:t>统计表</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0000CC"/>
                          </a:solidFill>
                          <a:effectLst/>
                          <a:latin typeface="楷体_GB2312" pitchFamily="49" charset="-122"/>
                          <a:ea typeface="楷体_GB2312" pitchFamily="49" charset="-122"/>
                          <a:cs typeface="微软雅黑"/>
                          <a:sym typeface="宋体" charset="-122"/>
                        </a:rPr>
                        <a:t>1 </a:t>
                      </a: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rgbClr val="0070C0"/>
                        </a:solidFill>
                        <a:effectLst/>
                        <a:latin typeface="楷体_GB2312" pitchFamily="49" charset="-122"/>
                        <a:ea typeface="楷体_GB2312" pitchFamily="49" charset="-122"/>
                        <a:cs typeface="微软雅黑"/>
                        <a:sym typeface="宋体" charset="-122"/>
                      </a:endParaRP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rgbClr val="FF0000"/>
                          </a:solidFill>
                          <a:effectLst/>
                          <a:latin typeface="楷体_GB2312" pitchFamily="49" charset="-122"/>
                          <a:ea typeface="楷体_GB2312" pitchFamily="49" charset="-122"/>
                          <a:cs typeface="微软雅黑"/>
                          <a:sym typeface="宋体" charset="-122"/>
                        </a:rPr>
                        <a:t>1</a:t>
                      </a:r>
                      <a:endParaRPr kumimoji="0" lang="zh-CN" altLang="en-US" sz="2400" b="1" i="0" u="none" strike="noStrike" cap="none" normalizeH="0" baseline="0" smtClean="0">
                        <a:ln>
                          <a:noFill/>
                        </a:ln>
                        <a:solidFill>
                          <a:srgbClr val="FF0000"/>
                        </a:solidFill>
                        <a:effectLst/>
                        <a:latin typeface="楷体_GB2312" pitchFamily="49" charset="-122"/>
                        <a:ea typeface="楷体_GB2312" pitchFamily="49" charset="-122"/>
                        <a:cs typeface="微软雅黑"/>
                        <a:sym typeface="宋体" charset="-122"/>
                      </a:endParaRPr>
                    </a:p>
                  </a:txBody>
                  <a:tcPr marL="0" marR="0" marT="0" marB="0" anchor="ctr" horzOverflow="overflow">
                    <a:lnL w="6350" cap="flat" cmpd="sng" algn="ctr">
                      <a:solidFill>
                        <a:srgbClr val="080000"/>
                      </a:solidFill>
                      <a:prstDash val="solid"/>
                      <a:round/>
                      <a:headEnd type="none" w="med" len="med"/>
                      <a:tailEnd type="none" w="med" len="med"/>
                    </a:lnL>
                    <a:lnR w="6350" cap="flat" cmpd="sng" algn="ctr">
                      <a:solidFill>
                        <a:srgbClr val="080000"/>
                      </a:solidFill>
                      <a:prstDash val="solid"/>
                      <a:round/>
                      <a:headEnd type="none" w="med" len="med"/>
                      <a:tailEnd type="none" w="med" len="med"/>
                    </a:lnR>
                    <a:lnT w="6350" cap="flat" cmpd="sng" algn="ctr">
                      <a:solidFill>
                        <a:srgbClr val="080000"/>
                      </a:solidFill>
                      <a:prstDash val="solid"/>
                      <a:round/>
                      <a:headEnd type="none" w="med" len="med"/>
                      <a:tailEnd type="none" w="med" len="med"/>
                    </a:lnT>
                    <a:lnB w="6350" cap="flat" cmpd="sng" algn="ctr">
                      <a:solidFill>
                        <a:srgbClr val="080000"/>
                      </a:solidFill>
                      <a:prstDash val="solid"/>
                      <a:round/>
                      <a:headEnd type="none" w="med" len="med"/>
                      <a:tailEnd type="none" w="med" len="med"/>
                    </a:lnB>
                    <a:lnTlToBr>
                      <a:noFill/>
                    </a:lnTlToBr>
                    <a:lnBlToTr>
                      <a:noFill/>
                    </a:lnBlToTr>
                    <a:noFill/>
                  </a:tcPr>
                </a:tc>
              </a:tr>
            </a:tbl>
          </a:graphicData>
        </a:graphic>
      </p:graphicFrame>
      <p:sp>
        <p:nvSpPr>
          <p:cNvPr id="2" name="矩形 1"/>
          <p:cNvSpPr/>
          <p:nvPr/>
        </p:nvSpPr>
        <p:spPr>
          <a:xfrm>
            <a:off x="425450" y="5748338"/>
            <a:ext cx="11766550" cy="646112"/>
          </a:xfrm>
          <a:prstGeom prst="rect">
            <a:avLst/>
          </a:prstGeom>
        </p:spPr>
        <p:txBody>
          <a:bodyPr wrap="none">
            <a:spAutoFit/>
          </a:bodyPr>
          <a:lstStyle/>
          <a:p>
            <a:pPr algn="just" fontAlgn="auto">
              <a:spcBef>
                <a:spcPts val="0"/>
              </a:spcBef>
              <a:spcAft>
                <a:spcPts val="0"/>
              </a:spcAft>
              <a:defRPr/>
            </a:pPr>
            <a:r>
              <a:rPr lang="zh-CN" altLang="zh-CN" sz="3600" kern="100" dirty="0">
                <a:solidFill>
                  <a:srgbClr val="FF3300"/>
                </a:solidFill>
                <a:latin typeface="Calibri" panose="020F0502020204030204" pitchFamily="34" charset="0"/>
                <a:ea typeface="+mn-ea"/>
                <a:cs typeface="Times New Roman" panose="02020603050405020304" pitchFamily="18" charset="0"/>
              </a:rPr>
              <a:t>安徽景观图影像图受到业内好评</a:t>
            </a:r>
            <a:r>
              <a:rPr lang="zh-CN" altLang="en-US" sz="3600" kern="100" dirty="0">
                <a:solidFill>
                  <a:srgbClr val="FF3300"/>
                </a:solidFill>
                <a:latin typeface="Calibri" panose="020F0502020204030204" pitchFamily="34" charset="0"/>
                <a:ea typeface="+mn-ea"/>
                <a:cs typeface="Times New Roman" panose="02020603050405020304" pitchFamily="18" charset="0"/>
              </a:rPr>
              <a:t>（更接近地理客观真实）</a:t>
            </a:r>
            <a:endParaRPr lang="zh-CN" altLang="zh-CN" sz="3600" kern="100" dirty="0">
              <a:solidFill>
                <a:srgbClr val="FF3300"/>
              </a:solidFill>
              <a:latin typeface="Calibri" panose="020F0502020204030204" pitchFamily="34" charset="0"/>
              <a:ea typeface="+mn-ea"/>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58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grpId="0" nodeType="click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anim calcmode="lin" valueType="num">
                                      <p:cBhvr>
                                        <p:cTn id="16" dur="2000" fill="hold"/>
                                        <p:tgtEl>
                                          <p:spTgt spid="2"/>
                                        </p:tgtEl>
                                        <p:attrNameLst>
                                          <p:attrName>ppt_w</p:attrName>
                                        </p:attrNameLst>
                                      </p:cBhvr>
                                      <p:tavLst>
                                        <p:tav tm="0" fmla="#ppt_w*sin(2.5*pi*$)">
                                          <p:val>
                                            <p:fltVal val="0"/>
                                          </p:val>
                                        </p:tav>
                                        <p:tav tm="100000">
                                          <p:val>
                                            <p:fltVal val="1"/>
                                          </p:val>
                                        </p:tav>
                                      </p:tavLst>
                                    </p:anim>
                                    <p:anim calcmode="lin" valueType="num">
                                      <p:cBhvr>
                                        <p:cTn id="17"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7"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6"/>
          <p:cNvSpPr>
            <a:spLocks noChangeArrowheads="1"/>
          </p:cNvSpPr>
          <p:nvPr/>
        </p:nvSpPr>
        <p:spPr bwMode="auto">
          <a:xfrm>
            <a:off x="0" y="730250"/>
            <a:ext cx="12192000" cy="6616700"/>
          </a:xfrm>
          <a:prstGeom prst="rect">
            <a:avLst/>
          </a:prstGeom>
          <a:noFill/>
          <a:ln w="9525">
            <a:noFill/>
            <a:miter lim="800000"/>
            <a:headEnd/>
            <a:tailEnd/>
          </a:ln>
        </p:spPr>
        <p:txBody>
          <a:bodyPr anchor="ctr">
            <a:spAutoFit/>
          </a:bodyPr>
          <a:lstStyle/>
          <a:p>
            <a:r>
              <a:rPr lang="zh-CN" altLang="en-US" sz="3200">
                <a:solidFill>
                  <a:srgbClr val="FF3300"/>
                </a:solidFill>
              </a:rPr>
              <a:t>内容存在明显差异主要体现在三个方面：</a:t>
            </a:r>
          </a:p>
          <a:p>
            <a:r>
              <a:rPr lang="zh-CN" altLang="en-US" sz="2800">
                <a:solidFill>
                  <a:srgbClr val="FF3300"/>
                </a:solidFill>
              </a:rPr>
              <a:t>    </a:t>
            </a:r>
            <a:r>
              <a:rPr lang="zh-CN" altLang="en-US" sz="2800">
                <a:solidFill>
                  <a:srgbClr val="0000CC"/>
                </a:solidFill>
              </a:rPr>
              <a:t>一、是安徽考卷都带有浓郁的安徽乡土特色。安徽卷中以安徽省区为背景命题是多年安徽地理高考卷的一大特色。</a:t>
            </a:r>
          </a:p>
          <a:p>
            <a:r>
              <a:rPr lang="zh-CN" altLang="en-US" sz="2800">
                <a:solidFill>
                  <a:srgbClr val="0000CC"/>
                </a:solidFill>
              </a:rPr>
              <a:t>    二、是关于世界地理比重有很大差异。安徽高考地理综合题都是以中国的某个区域为背景，全国卷综合题共两题必做题，分别以中国地理和世界地理为背景。安徽卷世界地理所占分值比例小于全国卷。</a:t>
            </a:r>
          </a:p>
          <a:p>
            <a:r>
              <a:rPr lang="zh-CN" altLang="en-US" sz="2800">
                <a:solidFill>
                  <a:srgbClr val="0000CC"/>
                </a:solidFill>
              </a:rPr>
              <a:t>    三、是关于选修部分考查方式差异较大。安徽卷选修地理主要考选修四</a:t>
            </a:r>
            <a:r>
              <a:rPr lang="en-US" altLang="zh-CN" sz="2800">
                <a:solidFill>
                  <a:srgbClr val="0000CC"/>
                </a:solidFill>
              </a:rPr>
              <a:t>《</a:t>
            </a:r>
            <a:r>
              <a:rPr lang="zh-CN" altLang="en-US" sz="2800">
                <a:solidFill>
                  <a:srgbClr val="0000CC"/>
                </a:solidFill>
              </a:rPr>
              <a:t>自然灾害与防治</a:t>
            </a:r>
            <a:r>
              <a:rPr lang="en-US" altLang="zh-CN" sz="2800">
                <a:solidFill>
                  <a:srgbClr val="0000CC"/>
                </a:solidFill>
              </a:rPr>
              <a:t>》</a:t>
            </a:r>
            <a:r>
              <a:rPr lang="zh-CN" altLang="en-US" sz="2800">
                <a:solidFill>
                  <a:srgbClr val="0000CC"/>
                </a:solidFill>
              </a:rPr>
              <a:t>和选修五</a:t>
            </a:r>
            <a:r>
              <a:rPr lang="en-US" altLang="zh-CN" sz="2800">
                <a:solidFill>
                  <a:srgbClr val="0000CC"/>
                </a:solidFill>
              </a:rPr>
              <a:t>《</a:t>
            </a:r>
            <a:r>
              <a:rPr lang="zh-CN" altLang="en-US" sz="2800">
                <a:solidFill>
                  <a:srgbClr val="0000CC"/>
                </a:solidFill>
              </a:rPr>
              <a:t>环境保护</a:t>
            </a:r>
            <a:r>
              <a:rPr lang="en-US" altLang="zh-CN" sz="2800">
                <a:solidFill>
                  <a:srgbClr val="0000CC"/>
                </a:solidFill>
              </a:rPr>
              <a:t>》</a:t>
            </a:r>
            <a:r>
              <a:rPr lang="zh-CN" altLang="en-US" sz="2800">
                <a:solidFill>
                  <a:srgbClr val="0000CC"/>
                </a:solidFill>
              </a:rPr>
              <a:t>，为必做题。选择权在命题老师。而全国卷选修部分有三题分别是旅游地理、自然灾害、环境保护，学生任选一题，选择权在学生。</a:t>
            </a:r>
            <a:endParaRPr lang="en-US" altLang="zh-CN" sz="2800">
              <a:solidFill>
                <a:srgbClr val="0000CC"/>
              </a:solidFill>
            </a:endParaRPr>
          </a:p>
          <a:p>
            <a:r>
              <a:rPr lang="zh-CN" altLang="en-US" sz="2800">
                <a:solidFill>
                  <a:srgbClr val="FF0000"/>
                </a:solidFill>
              </a:rPr>
              <a:t>       安徽卷选修题渗透在区域地理中设问，考察内容为自然灾害或环境保护，通常分值10分，（</a:t>
            </a:r>
            <a:r>
              <a:rPr lang="en-US" altLang="zh-CN" sz="2800">
                <a:solidFill>
                  <a:srgbClr val="FF0000"/>
                </a:solidFill>
              </a:rPr>
              <a:t>14</a:t>
            </a:r>
            <a:r>
              <a:rPr lang="zh-CN" altLang="en-US" sz="2800">
                <a:solidFill>
                  <a:srgbClr val="FF0000"/>
                </a:solidFill>
              </a:rPr>
              <a:t>年高达</a:t>
            </a:r>
            <a:r>
              <a:rPr lang="en-US" altLang="zh-CN" sz="2800">
                <a:solidFill>
                  <a:srgbClr val="FF0000"/>
                </a:solidFill>
              </a:rPr>
              <a:t>16</a:t>
            </a:r>
            <a:r>
              <a:rPr lang="zh-CN" altLang="en-US" sz="2800">
                <a:solidFill>
                  <a:srgbClr val="FF0000"/>
                </a:solidFill>
              </a:rPr>
              <a:t>分）。</a:t>
            </a:r>
          </a:p>
          <a:p>
            <a:r>
              <a:rPr lang="zh-CN" altLang="en-US" sz="2800">
                <a:solidFill>
                  <a:srgbClr val="FF0000"/>
                </a:solidFill>
              </a:rPr>
              <a:t>       全国卷选修题独立设问，考察内容为旅游地理、自然灾害或环境保护（三选一），分值10分。</a:t>
            </a:r>
          </a:p>
          <a:p>
            <a:endParaRPr lang="zh-CN" altLang="en-US" sz="2800">
              <a:solidFill>
                <a:srgbClr val="0000CC"/>
              </a:solidFill>
            </a:endParaRPr>
          </a:p>
        </p:txBody>
      </p:sp>
      <p:sp>
        <p:nvSpPr>
          <p:cNvPr id="3" name="文本框 1"/>
          <p:cNvSpPr txBox="1">
            <a:spLocks noChangeArrowheads="1"/>
          </p:cNvSpPr>
          <p:nvPr/>
        </p:nvSpPr>
        <p:spPr bwMode="auto">
          <a:xfrm>
            <a:off x="177800" y="77788"/>
            <a:ext cx="2347913" cy="652462"/>
          </a:xfrm>
          <a:prstGeom prst="rect">
            <a:avLst/>
          </a:prstGeom>
          <a:noFill/>
          <a:ln w="9525">
            <a:noFill/>
            <a:miter lim="800000"/>
            <a:headEnd/>
            <a:tailEnd/>
          </a:ln>
        </p:spPr>
        <p:txBody>
          <a:bodyPr wrap="none">
            <a:spAutoFit/>
          </a:bodyPr>
          <a:lstStyle/>
          <a:p>
            <a:pPr>
              <a:lnSpc>
                <a:spcPct val="130000"/>
              </a:lnSpc>
            </a:pPr>
            <a:r>
              <a:rPr lang="zh-CN" altLang="en-US" sz="2800">
                <a:solidFill>
                  <a:srgbClr val="FF0000"/>
                </a:solidFill>
                <a:latin typeface="Arial" charset="0"/>
                <a:ea typeface="黑体" pitchFamily="2" charset="-122"/>
                <a:sym typeface="Arial" charset="0"/>
              </a:rPr>
              <a:t>五、感悟分享</a:t>
            </a:r>
            <a:endParaRPr lang="en-US" altLang="zh-CN" sz="2800">
              <a:solidFill>
                <a:srgbClr val="FF0000"/>
              </a:solidFill>
              <a:latin typeface="Arial" charset="0"/>
              <a:ea typeface="黑体" pitchFamily="2" charset="-122"/>
              <a:sym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0"/>
                                  </p:iterate>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grpId="1" nodeType="click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ppt_w</p:attrName>
                                        </p:attrNameLst>
                                      </p:cBhvr>
                                      <p:tavLst>
                                        <p:tav tm="0" fmla="#ppt_w*sin(2.5*pi*$)">
                                          <p:val>
                                            <p:fltVal val="0"/>
                                          </p:val>
                                        </p:tav>
                                        <p:tav tm="100000">
                                          <p:val>
                                            <p:fltVal val="1"/>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23553">
                                            <p:txEl>
                                              <p:pRg st="0" end="0"/>
                                            </p:txEl>
                                          </p:spTgt>
                                        </p:tgtEl>
                                        <p:attrNameLst>
                                          <p:attrName>style.visibility</p:attrName>
                                        </p:attrNameLst>
                                      </p:cBhvr>
                                      <p:to>
                                        <p:strVal val="visible"/>
                                      </p:to>
                                    </p:set>
                                    <p:animEffect transition="in" filter="box(in)">
                                      <p:cBhvr>
                                        <p:cTn id="18" dur="500"/>
                                        <p:tgtEl>
                                          <p:spTgt spid="2355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7" presetClass="entr" presetSubtype="0" fill="hold" nodeType="clickEffect">
                                  <p:stCondLst>
                                    <p:cond delay="0"/>
                                  </p:stCondLst>
                                  <p:iterate type="lt">
                                    <p:tmPct val="50000"/>
                                  </p:iterate>
                                  <p:childTnLst>
                                    <p:set>
                                      <p:cBhvr>
                                        <p:cTn id="22" dur="1" fill="hold">
                                          <p:stCondLst>
                                            <p:cond delay="0"/>
                                          </p:stCondLst>
                                        </p:cTn>
                                        <p:tgtEl>
                                          <p:spTgt spid="23553">
                                            <p:txEl>
                                              <p:pRg st="1" end="1"/>
                                            </p:txEl>
                                          </p:spTgt>
                                        </p:tgtEl>
                                        <p:attrNameLst>
                                          <p:attrName>style.visibility</p:attrName>
                                        </p:attrNameLst>
                                      </p:cBhvr>
                                      <p:to>
                                        <p:strVal val="visible"/>
                                      </p:to>
                                    </p:set>
                                    <p:anim calcmode="discrete" valueType="clr">
                                      <p:cBhvr override="childStyle">
                                        <p:cTn id="23" dur="80"/>
                                        <p:tgtEl>
                                          <p:spTgt spid="2355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3553">
                                            <p:txEl>
                                              <p:pRg st="1" end="1"/>
                                            </p:txEl>
                                          </p:spTgt>
                                        </p:tgtEl>
                                        <p:attrNameLst>
                                          <p:attrName>fillcolor</p:attrName>
                                        </p:attrNameLst>
                                      </p:cBhvr>
                                      <p:tavLst>
                                        <p:tav tm="0">
                                          <p:val>
                                            <p:clrVal>
                                              <a:schemeClr val="accent2"/>
                                            </p:clrVal>
                                          </p:val>
                                        </p:tav>
                                        <p:tav tm="50000">
                                          <p:val>
                                            <p:clrVal>
                                              <a:schemeClr val="hlink"/>
                                            </p:clrVal>
                                          </p:val>
                                        </p:tav>
                                      </p:tavLst>
                                    </p:anim>
                                    <p:set>
                                      <p:cBhvr>
                                        <p:cTn id="25" dur="80"/>
                                        <p:tgtEl>
                                          <p:spTgt spid="23553">
                                            <p:txEl>
                                              <p:pRg st="1" end="1"/>
                                            </p:txEl>
                                          </p:spTgt>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27" presetClass="entr" presetSubtype="0" fill="hold" nodeType="clickEffect">
                                  <p:stCondLst>
                                    <p:cond delay="0"/>
                                  </p:stCondLst>
                                  <p:iterate type="lt">
                                    <p:tmPct val="50000"/>
                                  </p:iterate>
                                  <p:childTnLst>
                                    <p:set>
                                      <p:cBhvr>
                                        <p:cTn id="29" dur="1" fill="hold">
                                          <p:stCondLst>
                                            <p:cond delay="0"/>
                                          </p:stCondLst>
                                        </p:cTn>
                                        <p:tgtEl>
                                          <p:spTgt spid="23553">
                                            <p:txEl>
                                              <p:pRg st="2" end="2"/>
                                            </p:txEl>
                                          </p:spTgt>
                                        </p:tgtEl>
                                        <p:attrNameLst>
                                          <p:attrName>style.visibility</p:attrName>
                                        </p:attrNameLst>
                                      </p:cBhvr>
                                      <p:to>
                                        <p:strVal val="visible"/>
                                      </p:to>
                                    </p:set>
                                    <p:anim calcmode="discrete" valueType="clr">
                                      <p:cBhvr override="childStyle">
                                        <p:cTn id="30" dur="80"/>
                                        <p:tgtEl>
                                          <p:spTgt spid="2355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23553">
                                            <p:txEl>
                                              <p:pRg st="2" end="2"/>
                                            </p:txEl>
                                          </p:spTgt>
                                        </p:tgtEl>
                                        <p:attrNameLst>
                                          <p:attrName>fillcolor</p:attrName>
                                        </p:attrNameLst>
                                      </p:cBhvr>
                                      <p:tavLst>
                                        <p:tav tm="0">
                                          <p:val>
                                            <p:clrVal>
                                              <a:schemeClr val="accent2"/>
                                            </p:clrVal>
                                          </p:val>
                                        </p:tav>
                                        <p:tav tm="50000">
                                          <p:val>
                                            <p:clrVal>
                                              <a:schemeClr val="hlink"/>
                                            </p:clrVal>
                                          </p:val>
                                        </p:tav>
                                      </p:tavLst>
                                    </p:anim>
                                    <p:set>
                                      <p:cBhvr>
                                        <p:cTn id="32" dur="80"/>
                                        <p:tgtEl>
                                          <p:spTgt spid="23553">
                                            <p:txEl>
                                              <p:pRg st="2" end="2"/>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27" presetClass="entr" presetSubtype="0" fill="hold" nodeType="clickEffect">
                                  <p:stCondLst>
                                    <p:cond delay="0"/>
                                  </p:stCondLst>
                                  <p:iterate type="lt">
                                    <p:tmPct val="50000"/>
                                  </p:iterate>
                                  <p:childTnLst>
                                    <p:set>
                                      <p:cBhvr>
                                        <p:cTn id="36" dur="1" fill="hold">
                                          <p:stCondLst>
                                            <p:cond delay="0"/>
                                          </p:stCondLst>
                                        </p:cTn>
                                        <p:tgtEl>
                                          <p:spTgt spid="23553">
                                            <p:txEl>
                                              <p:pRg st="3" end="3"/>
                                            </p:txEl>
                                          </p:spTgt>
                                        </p:tgtEl>
                                        <p:attrNameLst>
                                          <p:attrName>style.visibility</p:attrName>
                                        </p:attrNameLst>
                                      </p:cBhvr>
                                      <p:to>
                                        <p:strVal val="visible"/>
                                      </p:to>
                                    </p:set>
                                    <p:anim calcmode="discrete" valueType="clr">
                                      <p:cBhvr override="childStyle">
                                        <p:cTn id="37" dur="80"/>
                                        <p:tgtEl>
                                          <p:spTgt spid="2355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23553">
                                            <p:txEl>
                                              <p:pRg st="3" end="3"/>
                                            </p:txEl>
                                          </p:spTgt>
                                        </p:tgtEl>
                                        <p:attrNameLst>
                                          <p:attrName>fillcolor</p:attrName>
                                        </p:attrNameLst>
                                      </p:cBhvr>
                                      <p:tavLst>
                                        <p:tav tm="0">
                                          <p:val>
                                            <p:clrVal>
                                              <a:schemeClr val="accent2"/>
                                            </p:clrVal>
                                          </p:val>
                                        </p:tav>
                                        <p:tav tm="50000">
                                          <p:val>
                                            <p:clrVal>
                                              <a:schemeClr val="hlink"/>
                                            </p:clrVal>
                                          </p:val>
                                        </p:tav>
                                      </p:tavLst>
                                    </p:anim>
                                    <p:set>
                                      <p:cBhvr>
                                        <p:cTn id="39" dur="80"/>
                                        <p:tgtEl>
                                          <p:spTgt spid="23553">
                                            <p:txEl>
                                              <p:pRg st="3" end="3"/>
                                            </p:txEl>
                                          </p:spTgt>
                                        </p:tgtEl>
                                        <p:attrNameLst>
                                          <p:attrName>fill.type</p:attrName>
                                        </p:attrNameLst>
                                      </p:cBhvr>
                                      <p:to>
                                        <p:strVal val="solid"/>
                                      </p:to>
                                    </p:set>
                                  </p:childTnLst>
                                </p:cTn>
                              </p:par>
                            </p:childTnLst>
                          </p:cTn>
                        </p:par>
                      </p:childTnLst>
                    </p:cTn>
                  </p:par>
                  <p:par>
                    <p:cTn id="40" fill="hold">
                      <p:stCondLst>
                        <p:cond delay="indefinite"/>
                      </p:stCondLst>
                      <p:childTnLst>
                        <p:par>
                          <p:cTn id="41" fill="hold">
                            <p:stCondLst>
                              <p:cond delay="0"/>
                            </p:stCondLst>
                            <p:childTnLst>
                              <p:par>
                                <p:cTn id="42" presetID="27" presetClass="entr" presetSubtype="0" fill="hold" nodeType="clickEffect">
                                  <p:stCondLst>
                                    <p:cond delay="0"/>
                                  </p:stCondLst>
                                  <p:iterate type="lt">
                                    <p:tmPct val="50000"/>
                                  </p:iterate>
                                  <p:childTnLst>
                                    <p:set>
                                      <p:cBhvr>
                                        <p:cTn id="43" dur="1" fill="hold">
                                          <p:stCondLst>
                                            <p:cond delay="0"/>
                                          </p:stCondLst>
                                        </p:cTn>
                                        <p:tgtEl>
                                          <p:spTgt spid="23553">
                                            <p:txEl>
                                              <p:pRg st="4" end="4"/>
                                            </p:txEl>
                                          </p:spTgt>
                                        </p:tgtEl>
                                        <p:attrNameLst>
                                          <p:attrName>style.visibility</p:attrName>
                                        </p:attrNameLst>
                                      </p:cBhvr>
                                      <p:to>
                                        <p:strVal val="visible"/>
                                      </p:to>
                                    </p:set>
                                    <p:anim calcmode="discrete" valueType="clr">
                                      <p:cBhvr override="childStyle">
                                        <p:cTn id="44" dur="80"/>
                                        <p:tgtEl>
                                          <p:spTgt spid="2355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5" dur="80"/>
                                        <p:tgtEl>
                                          <p:spTgt spid="23553">
                                            <p:txEl>
                                              <p:pRg st="4" end="4"/>
                                            </p:txEl>
                                          </p:spTgt>
                                        </p:tgtEl>
                                        <p:attrNameLst>
                                          <p:attrName>fillcolor</p:attrName>
                                        </p:attrNameLst>
                                      </p:cBhvr>
                                      <p:tavLst>
                                        <p:tav tm="0">
                                          <p:val>
                                            <p:clrVal>
                                              <a:schemeClr val="accent2"/>
                                            </p:clrVal>
                                          </p:val>
                                        </p:tav>
                                        <p:tav tm="50000">
                                          <p:val>
                                            <p:clrVal>
                                              <a:schemeClr val="hlink"/>
                                            </p:clrVal>
                                          </p:val>
                                        </p:tav>
                                      </p:tavLst>
                                    </p:anim>
                                    <p:set>
                                      <p:cBhvr>
                                        <p:cTn id="46" dur="80"/>
                                        <p:tgtEl>
                                          <p:spTgt spid="23553">
                                            <p:txEl>
                                              <p:pRg st="4" end="4"/>
                                            </p:txEl>
                                          </p:spTgt>
                                        </p:tgtEl>
                                        <p:attrNameLst>
                                          <p:attrName>fill.type</p:attrName>
                                        </p:attrNameLst>
                                      </p:cBhvr>
                                      <p:to>
                                        <p:strVal val="solid"/>
                                      </p:to>
                                    </p:set>
                                  </p:childTnLst>
                                </p:cTn>
                              </p:par>
                              <p:par>
                                <p:cTn id="47" presetID="27" presetClass="entr" presetSubtype="0" fill="hold" nodeType="withEffect">
                                  <p:stCondLst>
                                    <p:cond delay="0"/>
                                  </p:stCondLst>
                                  <p:iterate type="lt">
                                    <p:tmPct val="50000"/>
                                  </p:iterate>
                                  <p:childTnLst>
                                    <p:set>
                                      <p:cBhvr>
                                        <p:cTn id="48" dur="1" fill="hold">
                                          <p:stCondLst>
                                            <p:cond delay="0"/>
                                          </p:stCondLst>
                                        </p:cTn>
                                        <p:tgtEl>
                                          <p:spTgt spid="23553">
                                            <p:txEl>
                                              <p:pRg st="5" end="5"/>
                                            </p:txEl>
                                          </p:spTgt>
                                        </p:tgtEl>
                                        <p:attrNameLst>
                                          <p:attrName>style.visibility</p:attrName>
                                        </p:attrNameLst>
                                      </p:cBhvr>
                                      <p:to>
                                        <p:strVal val="visible"/>
                                      </p:to>
                                    </p:set>
                                    <p:anim calcmode="discrete" valueType="clr">
                                      <p:cBhvr override="childStyle">
                                        <p:cTn id="49" dur="80"/>
                                        <p:tgtEl>
                                          <p:spTgt spid="2355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23553">
                                            <p:txEl>
                                              <p:pRg st="5" end="5"/>
                                            </p:txEl>
                                          </p:spTgt>
                                        </p:tgtEl>
                                        <p:attrNameLst>
                                          <p:attrName>fillcolor</p:attrName>
                                        </p:attrNameLst>
                                      </p:cBhvr>
                                      <p:tavLst>
                                        <p:tav tm="0">
                                          <p:val>
                                            <p:clrVal>
                                              <a:schemeClr val="accent2"/>
                                            </p:clrVal>
                                          </p:val>
                                        </p:tav>
                                        <p:tav tm="50000">
                                          <p:val>
                                            <p:clrVal>
                                              <a:schemeClr val="hlink"/>
                                            </p:clrVal>
                                          </p:val>
                                        </p:tav>
                                      </p:tavLst>
                                    </p:anim>
                                    <p:set>
                                      <p:cBhvr>
                                        <p:cTn id="51" dur="80"/>
                                        <p:tgtEl>
                                          <p:spTgt spid="23553">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矩形 1"/>
          <p:cNvSpPr>
            <a:spLocks noChangeArrowheads="1"/>
          </p:cNvSpPr>
          <p:nvPr/>
        </p:nvSpPr>
        <p:spPr bwMode="auto">
          <a:xfrm>
            <a:off x="395288" y="250825"/>
            <a:ext cx="11214100" cy="1309688"/>
          </a:xfrm>
          <a:prstGeom prst="rect">
            <a:avLst/>
          </a:prstGeom>
          <a:noFill/>
          <a:ln w="9525">
            <a:noFill/>
            <a:miter lim="800000"/>
            <a:headEnd/>
            <a:tailEnd/>
          </a:ln>
        </p:spPr>
        <p:txBody>
          <a:bodyPr wrap="none">
            <a:spAutoFit/>
          </a:bodyPr>
          <a:lstStyle/>
          <a:p>
            <a:r>
              <a:rPr lang="zh-CN" altLang="en-US" sz="3200" dirty="0">
                <a:solidFill>
                  <a:srgbClr val="FF3300"/>
                </a:solidFill>
              </a:rPr>
              <a:t>命题方式存在明显差异：</a:t>
            </a:r>
            <a:endParaRPr lang="en-US" altLang="zh-CN" sz="3200" dirty="0">
              <a:solidFill>
                <a:srgbClr val="FF3300"/>
              </a:solidFill>
            </a:endParaRPr>
          </a:p>
          <a:p>
            <a:r>
              <a:rPr lang="zh-CN" altLang="en-US" dirty="0">
                <a:solidFill>
                  <a:srgbClr val="0000CC"/>
                </a:solidFill>
              </a:rPr>
              <a:t>全国卷设问表现为“小切口、大纵深”更体现课程意识，体现对学科素养的考查；</a:t>
            </a:r>
            <a:endParaRPr lang="en-US" altLang="zh-CN" dirty="0">
              <a:solidFill>
                <a:srgbClr val="0000CC"/>
              </a:solidFill>
            </a:endParaRPr>
          </a:p>
          <a:p>
            <a:r>
              <a:rPr lang="zh-CN" altLang="en-US" dirty="0">
                <a:solidFill>
                  <a:srgbClr val="0000CC"/>
                </a:solidFill>
              </a:rPr>
              <a:t>安徽卷侧体现对知识和技能的考查。</a:t>
            </a:r>
          </a:p>
        </p:txBody>
      </p:sp>
      <p:sp>
        <p:nvSpPr>
          <p:cNvPr id="24578" name="文本框 3"/>
          <p:cNvSpPr txBox="1">
            <a:spLocks noChangeArrowheads="1"/>
          </p:cNvSpPr>
          <p:nvPr/>
        </p:nvSpPr>
        <p:spPr bwMode="auto">
          <a:xfrm>
            <a:off x="657225" y="1560513"/>
            <a:ext cx="8450263" cy="2246312"/>
          </a:xfrm>
          <a:prstGeom prst="rect">
            <a:avLst/>
          </a:prstGeom>
          <a:noFill/>
          <a:ln w="9525">
            <a:noFill/>
            <a:miter lim="800000"/>
            <a:headEnd/>
            <a:tailEnd/>
          </a:ln>
        </p:spPr>
        <p:txBody>
          <a:bodyPr>
            <a:spAutoFit/>
          </a:bodyPr>
          <a:lstStyle/>
          <a:p>
            <a:r>
              <a:rPr lang="zh-CN" altLang="en-US" sz="2800" dirty="0">
                <a:solidFill>
                  <a:srgbClr val="0000CC"/>
                </a:solidFill>
                <a:latin typeface="黑体" pitchFamily="2" charset="-122"/>
                <a:ea typeface="黑体" pitchFamily="2" charset="-122"/>
              </a:rPr>
              <a:t>全国卷命题导向化的变化</a:t>
            </a:r>
          </a:p>
          <a:p>
            <a:r>
              <a:rPr lang="en-US" altLang="zh-CN" sz="2800" dirty="0">
                <a:solidFill>
                  <a:srgbClr val="0000CC"/>
                </a:solidFill>
                <a:latin typeface="黑体" pitchFamily="2" charset="-122"/>
                <a:ea typeface="黑体" pitchFamily="2" charset="-122"/>
              </a:rPr>
              <a:t>1</a:t>
            </a:r>
            <a:r>
              <a:rPr lang="zh-CN" altLang="en-US" sz="2800" dirty="0">
                <a:solidFill>
                  <a:srgbClr val="0000CC"/>
                </a:solidFill>
                <a:latin typeface="黑体" pitchFamily="2" charset="-122"/>
                <a:ea typeface="黑体" pitchFamily="2" charset="-122"/>
              </a:rPr>
              <a:t>、立意：立足应用的专业认知能力</a:t>
            </a:r>
          </a:p>
          <a:p>
            <a:r>
              <a:rPr lang="en-US" altLang="zh-CN" sz="2800" dirty="0">
                <a:solidFill>
                  <a:srgbClr val="0000CC"/>
                </a:solidFill>
                <a:latin typeface="黑体" pitchFamily="2" charset="-122"/>
                <a:ea typeface="黑体" pitchFamily="2" charset="-122"/>
              </a:rPr>
              <a:t>2</a:t>
            </a:r>
            <a:r>
              <a:rPr lang="zh-CN" altLang="en-US" sz="2800" dirty="0">
                <a:solidFill>
                  <a:srgbClr val="0000CC"/>
                </a:solidFill>
                <a:latin typeface="黑体" pitchFamily="2" charset="-122"/>
                <a:ea typeface="黑体" pitchFamily="2" charset="-122"/>
              </a:rPr>
              <a:t>、情境：从陌生的区域到陌生的事物</a:t>
            </a:r>
          </a:p>
          <a:p>
            <a:r>
              <a:rPr lang="en-US" altLang="zh-CN" sz="2800" dirty="0">
                <a:solidFill>
                  <a:srgbClr val="0000CC"/>
                </a:solidFill>
                <a:latin typeface="黑体" pitchFamily="2" charset="-122"/>
                <a:ea typeface="黑体" pitchFamily="2" charset="-122"/>
              </a:rPr>
              <a:t>3</a:t>
            </a:r>
            <a:r>
              <a:rPr lang="zh-CN" altLang="en-US" sz="2800" dirty="0">
                <a:solidFill>
                  <a:srgbClr val="0000CC"/>
                </a:solidFill>
                <a:latin typeface="黑体" pitchFamily="2" charset="-122"/>
                <a:ea typeface="黑体" pitchFamily="2" charset="-122"/>
              </a:rPr>
              <a:t>、设问：结构化设计，小切口、多角度、大纵深</a:t>
            </a:r>
          </a:p>
          <a:p>
            <a:r>
              <a:rPr lang="en-US" altLang="zh-CN" sz="2800" dirty="0">
                <a:solidFill>
                  <a:srgbClr val="0000CC"/>
                </a:solidFill>
                <a:latin typeface="黑体" pitchFamily="2" charset="-122"/>
                <a:ea typeface="黑体" pitchFamily="2" charset="-122"/>
              </a:rPr>
              <a:t>4</a:t>
            </a:r>
            <a:r>
              <a:rPr lang="zh-CN" altLang="en-US" sz="2800" dirty="0">
                <a:solidFill>
                  <a:srgbClr val="0000CC"/>
                </a:solidFill>
                <a:latin typeface="黑体" pitchFamily="2" charset="-122"/>
                <a:ea typeface="黑体" pitchFamily="2" charset="-122"/>
              </a:rPr>
              <a:t>、作答：打压碎片式组合、注重表达逻辑</a:t>
            </a:r>
          </a:p>
        </p:txBody>
      </p:sp>
      <p:sp>
        <p:nvSpPr>
          <p:cNvPr id="4" name="文本框 5"/>
          <p:cNvSpPr txBox="1">
            <a:spLocks noChangeArrowheads="1"/>
          </p:cNvSpPr>
          <p:nvPr/>
        </p:nvSpPr>
        <p:spPr bwMode="auto">
          <a:xfrm>
            <a:off x="9053513" y="1670050"/>
            <a:ext cx="2606675" cy="3108325"/>
          </a:xfrm>
          <a:prstGeom prst="rect">
            <a:avLst/>
          </a:prstGeom>
          <a:noFill/>
          <a:ln>
            <a:noFill/>
          </a:ln>
          <a:extLst/>
        </p:spPr>
        <p:txBody>
          <a:bodyPr>
            <a:spAutoFit/>
          </a:bodyPr>
          <a:lstStyle/>
          <a:p>
            <a:pPr algn="just">
              <a:spcAft>
                <a:spcPts val="0"/>
              </a:spcAft>
              <a:defRPr/>
            </a:pPr>
            <a:r>
              <a:rPr lang="zh-CN" altLang="en-US" sz="2800" dirty="0">
                <a:solidFill>
                  <a:srgbClr val="FF3300"/>
                </a:solidFill>
                <a:ea typeface="黑体" panose="02010609060101010101" pitchFamily="49" charset="-122"/>
              </a:rPr>
              <a:t>注意：</a:t>
            </a:r>
            <a:r>
              <a:rPr lang="zh-CN" altLang="zh-CN" sz="2800" kern="100" dirty="0">
                <a:solidFill>
                  <a:srgbClr val="FF0000"/>
                </a:solidFill>
                <a:latin typeface="Times New Roman" panose="02020603050405020304" pitchFamily="18" charset="0"/>
                <a:ea typeface="宋体" panose="02010600030101010101" pitchFamily="2" charset="-122"/>
              </a:rPr>
              <a:t>高校学科专家完全没有中小学分章节的组织知识的概念，更不会运用题海战术解决问题！</a:t>
            </a:r>
            <a:endParaRPr lang="zh-CN" altLang="zh-CN" sz="1800" kern="100" dirty="0">
              <a:solidFill>
                <a:srgbClr val="000000"/>
              </a:solidFill>
              <a:latin typeface="Times New Roman" panose="02020603050405020304" pitchFamily="18" charset="0"/>
              <a:ea typeface="宋体" panose="02010600030101010101" pitchFamily="2" charset="-122"/>
            </a:endParaRPr>
          </a:p>
        </p:txBody>
      </p:sp>
      <p:sp>
        <p:nvSpPr>
          <p:cNvPr id="24580" name="矩形 4"/>
          <p:cNvSpPr>
            <a:spLocks noChangeArrowheads="1"/>
          </p:cNvSpPr>
          <p:nvPr/>
        </p:nvSpPr>
        <p:spPr bwMode="auto">
          <a:xfrm>
            <a:off x="395288" y="4200525"/>
            <a:ext cx="11731625" cy="2246313"/>
          </a:xfrm>
          <a:prstGeom prst="rect">
            <a:avLst/>
          </a:prstGeom>
          <a:noFill/>
          <a:ln w="9525">
            <a:noFill/>
            <a:miter lim="800000"/>
            <a:headEnd/>
            <a:tailEnd/>
          </a:ln>
        </p:spPr>
        <p:txBody>
          <a:bodyPr>
            <a:spAutoFit/>
          </a:bodyPr>
          <a:lstStyle/>
          <a:p>
            <a:r>
              <a:rPr lang="zh-CN" altLang="en-US" sz="2800" dirty="0">
                <a:solidFill>
                  <a:srgbClr val="0000CC"/>
                </a:solidFill>
              </a:rPr>
              <a:t>全国卷专业化命题方式</a:t>
            </a:r>
          </a:p>
          <a:p>
            <a:r>
              <a:rPr lang="en-US" altLang="zh-CN" sz="2800" dirty="0">
                <a:solidFill>
                  <a:srgbClr val="0000CC"/>
                </a:solidFill>
              </a:rPr>
              <a:t>1</a:t>
            </a:r>
            <a:r>
              <a:rPr lang="zh-CN" altLang="en-US" sz="2800" dirty="0">
                <a:solidFill>
                  <a:srgbClr val="0000CC"/>
                </a:solidFill>
              </a:rPr>
              <a:t>、学科专家遴选专业材料，提出考查视角</a:t>
            </a:r>
          </a:p>
          <a:p>
            <a:r>
              <a:rPr lang="en-US" altLang="zh-CN" sz="2800" dirty="0">
                <a:solidFill>
                  <a:srgbClr val="0000CC"/>
                </a:solidFill>
              </a:rPr>
              <a:t>2</a:t>
            </a:r>
            <a:r>
              <a:rPr lang="zh-CN" altLang="en-US" sz="2800" dirty="0">
                <a:solidFill>
                  <a:srgbClr val="0000CC"/>
                </a:solidFill>
              </a:rPr>
              <a:t>、课程专家寻求课标落点，把握知识难度</a:t>
            </a:r>
          </a:p>
          <a:p>
            <a:r>
              <a:rPr lang="en-US" altLang="zh-CN" sz="2800" dirty="0">
                <a:solidFill>
                  <a:srgbClr val="0000CC"/>
                </a:solidFill>
              </a:rPr>
              <a:t>3</a:t>
            </a:r>
            <a:r>
              <a:rPr lang="zh-CN" altLang="en-US" sz="2800" dirty="0">
                <a:solidFill>
                  <a:srgbClr val="0000CC"/>
                </a:solidFill>
              </a:rPr>
              <a:t>、测量专家确定能力要求，设计试题参数</a:t>
            </a:r>
          </a:p>
          <a:p>
            <a:r>
              <a:rPr lang="en-US" altLang="zh-CN" sz="2800" dirty="0">
                <a:solidFill>
                  <a:srgbClr val="0000CC"/>
                </a:solidFill>
              </a:rPr>
              <a:t>4</a:t>
            </a:r>
            <a:r>
              <a:rPr lang="zh-CN" altLang="en-US" sz="2800" dirty="0">
                <a:solidFill>
                  <a:srgbClr val="0000CC"/>
                </a:solidFill>
              </a:rPr>
              <a:t>、常年编制试题，</a:t>
            </a:r>
            <a:r>
              <a:rPr lang="zh-CN" altLang="en-US" sz="2800" dirty="0" smtClean="0">
                <a:solidFill>
                  <a:srgbClr val="0000CC"/>
                </a:solidFill>
              </a:rPr>
              <a:t>定期研磨试题</a:t>
            </a:r>
            <a:r>
              <a:rPr lang="zh-CN" altLang="en-US" sz="2800" dirty="0">
                <a:solidFill>
                  <a:srgbClr val="0000CC"/>
                </a:solidFill>
              </a:rPr>
              <a:t>，半题库化组卷，结构化分析考试结果</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24577">
                                            <p:txEl>
                                              <p:pRg st="0" end="0"/>
                                            </p:txEl>
                                          </p:spTgt>
                                        </p:tgtEl>
                                        <p:attrNameLst>
                                          <p:attrName>style.visibility</p:attrName>
                                        </p:attrNameLst>
                                      </p:cBhvr>
                                      <p:to>
                                        <p:strVal val="visible"/>
                                      </p:to>
                                    </p:set>
                                    <p:anim calcmode="discrete" valueType="clr">
                                      <p:cBhvr override="childStyle">
                                        <p:cTn id="7" dur="80"/>
                                        <p:tgtEl>
                                          <p:spTgt spid="2457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4577">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4577">
                                            <p:txEl>
                                              <p:pRg st="0" end="0"/>
                                            </p:txEl>
                                          </p:spTgt>
                                        </p:tgtEl>
                                        <p:attrNameLst>
                                          <p:attrName>fill.type</p:attrName>
                                        </p:attrNameLst>
                                      </p:cBhvr>
                                      <p:to>
                                        <p:strVal val="solid"/>
                                      </p:to>
                                    </p:set>
                                  </p:childTnLst>
                                </p:cTn>
                              </p:par>
                              <p:par>
                                <p:cTn id="10" presetID="27" presetClass="entr" presetSubtype="0" fill="hold" nodeType="withEffect">
                                  <p:stCondLst>
                                    <p:cond delay="0"/>
                                  </p:stCondLst>
                                  <p:iterate type="lt">
                                    <p:tmPct val="50000"/>
                                  </p:iterate>
                                  <p:childTnLst>
                                    <p:set>
                                      <p:cBhvr>
                                        <p:cTn id="11" dur="1" fill="hold">
                                          <p:stCondLst>
                                            <p:cond delay="0"/>
                                          </p:stCondLst>
                                        </p:cTn>
                                        <p:tgtEl>
                                          <p:spTgt spid="24577">
                                            <p:txEl>
                                              <p:pRg st="1" end="1"/>
                                            </p:txEl>
                                          </p:spTgt>
                                        </p:tgtEl>
                                        <p:attrNameLst>
                                          <p:attrName>style.visibility</p:attrName>
                                        </p:attrNameLst>
                                      </p:cBhvr>
                                      <p:to>
                                        <p:strVal val="visible"/>
                                      </p:to>
                                    </p:set>
                                    <p:anim calcmode="discrete" valueType="clr">
                                      <p:cBhvr override="childStyle">
                                        <p:cTn id="12" dur="80"/>
                                        <p:tgtEl>
                                          <p:spTgt spid="2457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24577">
                                            <p:txEl>
                                              <p:pRg st="1" end="1"/>
                                            </p:txEl>
                                          </p:spTgt>
                                        </p:tgtEl>
                                        <p:attrNameLst>
                                          <p:attrName>fillcolor</p:attrName>
                                        </p:attrNameLst>
                                      </p:cBhvr>
                                      <p:tavLst>
                                        <p:tav tm="0">
                                          <p:val>
                                            <p:clrVal>
                                              <a:schemeClr val="accent2"/>
                                            </p:clrVal>
                                          </p:val>
                                        </p:tav>
                                        <p:tav tm="50000">
                                          <p:val>
                                            <p:clrVal>
                                              <a:schemeClr val="hlink"/>
                                            </p:clrVal>
                                          </p:val>
                                        </p:tav>
                                      </p:tavLst>
                                    </p:anim>
                                    <p:set>
                                      <p:cBhvr>
                                        <p:cTn id="14" dur="80"/>
                                        <p:tgtEl>
                                          <p:spTgt spid="24577">
                                            <p:txEl>
                                              <p:pRg st="1" end="1"/>
                                            </p:txEl>
                                          </p:spTgt>
                                        </p:tgtEl>
                                        <p:attrNameLst>
                                          <p:attrName>fill.type</p:attrName>
                                        </p:attrNameLst>
                                      </p:cBhvr>
                                      <p:to>
                                        <p:strVal val="solid"/>
                                      </p:to>
                                    </p:set>
                                  </p:childTnLst>
                                </p:cTn>
                              </p:par>
                              <p:par>
                                <p:cTn id="15" presetID="27" presetClass="entr" presetSubtype="0" fill="hold" nodeType="withEffect">
                                  <p:stCondLst>
                                    <p:cond delay="0"/>
                                  </p:stCondLst>
                                  <p:iterate type="lt">
                                    <p:tmPct val="50000"/>
                                  </p:iterate>
                                  <p:childTnLst>
                                    <p:set>
                                      <p:cBhvr>
                                        <p:cTn id="16" dur="1" fill="hold">
                                          <p:stCondLst>
                                            <p:cond delay="0"/>
                                          </p:stCondLst>
                                        </p:cTn>
                                        <p:tgtEl>
                                          <p:spTgt spid="24577">
                                            <p:txEl>
                                              <p:pRg st="2" end="2"/>
                                            </p:txEl>
                                          </p:spTgt>
                                        </p:tgtEl>
                                        <p:attrNameLst>
                                          <p:attrName>style.visibility</p:attrName>
                                        </p:attrNameLst>
                                      </p:cBhvr>
                                      <p:to>
                                        <p:strVal val="visible"/>
                                      </p:to>
                                    </p:set>
                                    <p:anim calcmode="discrete" valueType="clr">
                                      <p:cBhvr override="childStyle">
                                        <p:cTn id="17" dur="80"/>
                                        <p:tgtEl>
                                          <p:spTgt spid="24577">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24577">
                                            <p:txEl>
                                              <p:pRg st="2" end="2"/>
                                            </p:txEl>
                                          </p:spTgt>
                                        </p:tgtEl>
                                        <p:attrNameLst>
                                          <p:attrName>fillcolor</p:attrName>
                                        </p:attrNameLst>
                                      </p:cBhvr>
                                      <p:tavLst>
                                        <p:tav tm="0">
                                          <p:val>
                                            <p:clrVal>
                                              <a:schemeClr val="accent2"/>
                                            </p:clrVal>
                                          </p:val>
                                        </p:tav>
                                        <p:tav tm="50000">
                                          <p:val>
                                            <p:clrVal>
                                              <a:schemeClr val="hlink"/>
                                            </p:clrVal>
                                          </p:val>
                                        </p:tav>
                                      </p:tavLst>
                                    </p:anim>
                                    <p:set>
                                      <p:cBhvr>
                                        <p:cTn id="19" dur="80"/>
                                        <p:tgtEl>
                                          <p:spTgt spid="24577">
                                            <p:txEl>
                                              <p:pRg st="2" end="2"/>
                                            </p:txEl>
                                          </p:spTgt>
                                        </p:tgtEl>
                                        <p:attrNameLst>
                                          <p:attrName>fill.type</p:attrName>
                                        </p:attrNameLst>
                                      </p:cBhvr>
                                      <p:to>
                                        <p:strVal val="solid"/>
                                      </p:to>
                                    </p:set>
                                  </p:childTnLst>
                                </p:cTn>
                              </p:par>
                            </p:childTnLst>
                          </p:cTn>
                        </p:par>
                      </p:childTnLst>
                    </p:cTn>
                  </p:par>
                  <p:par>
                    <p:cTn id="20" fill="hold">
                      <p:stCondLst>
                        <p:cond delay="indefinite"/>
                      </p:stCondLst>
                      <p:childTnLst>
                        <p:par>
                          <p:cTn id="21" fill="hold">
                            <p:stCondLst>
                              <p:cond delay="0"/>
                            </p:stCondLst>
                            <p:childTnLst>
                              <p:par>
                                <p:cTn id="22" presetID="27" presetClass="entr" presetSubtype="0" fill="hold" nodeType="clickEffect">
                                  <p:stCondLst>
                                    <p:cond delay="0"/>
                                  </p:stCondLst>
                                  <p:iterate type="lt">
                                    <p:tmPct val="50000"/>
                                  </p:iterate>
                                  <p:childTnLst>
                                    <p:set>
                                      <p:cBhvr>
                                        <p:cTn id="23" dur="1" fill="hold">
                                          <p:stCondLst>
                                            <p:cond delay="0"/>
                                          </p:stCondLst>
                                        </p:cTn>
                                        <p:tgtEl>
                                          <p:spTgt spid="24578">
                                            <p:txEl>
                                              <p:pRg st="0" end="0"/>
                                            </p:txEl>
                                          </p:spTgt>
                                        </p:tgtEl>
                                        <p:attrNameLst>
                                          <p:attrName>style.visibility</p:attrName>
                                        </p:attrNameLst>
                                      </p:cBhvr>
                                      <p:to>
                                        <p:strVal val="visible"/>
                                      </p:to>
                                    </p:set>
                                    <p:anim calcmode="discrete" valueType="clr">
                                      <p:cBhvr override="childStyle">
                                        <p:cTn id="24" dur="80"/>
                                        <p:tgtEl>
                                          <p:spTgt spid="2457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24578">
                                            <p:txEl>
                                              <p:pRg st="0" end="0"/>
                                            </p:txEl>
                                          </p:spTgt>
                                        </p:tgtEl>
                                        <p:attrNameLst>
                                          <p:attrName>fillcolor</p:attrName>
                                        </p:attrNameLst>
                                      </p:cBhvr>
                                      <p:tavLst>
                                        <p:tav tm="0">
                                          <p:val>
                                            <p:clrVal>
                                              <a:schemeClr val="accent2"/>
                                            </p:clrVal>
                                          </p:val>
                                        </p:tav>
                                        <p:tav tm="50000">
                                          <p:val>
                                            <p:clrVal>
                                              <a:schemeClr val="hlink"/>
                                            </p:clrVal>
                                          </p:val>
                                        </p:tav>
                                      </p:tavLst>
                                    </p:anim>
                                    <p:set>
                                      <p:cBhvr>
                                        <p:cTn id="26" dur="80"/>
                                        <p:tgtEl>
                                          <p:spTgt spid="24578">
                                            <p:txEl>
                                              <p:pRg st="0" end="0"/>
                                            </p:txEl>
                                          </p:spTgt>
                                        </p:tgtEl>
                                        <p:attrNameLst>
                                          <p:attrName>fill.type</p:attrName>
                                        </p:attrNameLst>
                                      </p:cBhvr>
                                      <p:to>
                                        <p:strVal val="solid"/>
                                      </p:to>
                                    </p:set>
                                  </p:childTnLst>
                                </p:cTn>
                              </p:par>
                              <p:par>
                                <p:cTn id="27" presetID="27" presetClass="entr" presetSubtype="0" fill="hold" nodeType="withEffect">
                                  <p:stCondLst>
                                    <p:cond delay="0"/>
                                  </p:stCondLst>
                                  <p:iterate type="lt">
                                    <p:tmPct val="50000"/>
                                  </p:iterate>
                                  <p:childTnLst>
                                    <p:set>
                                      <p:cBhvr>
                                        <p:cTn id="28" dur="1" fill="hold">
                                          <p:stCondLst>
                                            <p:cond delay="0"/>
                                          </p:stCondLst>
                                        </p:cTn>
                                        <p:tgtEl>
                                          <p:spTgt spid="24578">
                                            <p:txEl>
                                              <p:pRg st="1" end="1"/>
                                            </p:txEl>
                                          </p:spTgt>
                                        </p:tgtEl>
                                        <p:attrNameLst>
                                          <p:attrName>style.visibility</p:attrName>
                                        </p:attrNameLst>
                                      </p:cBhvr>
                                      <p:to>
                                        <p:strVal val="visible"/>
                                      </p:to>
                                    </p:set>
                                    <p:anim calcmode="discrete" valueType="clr">
                                      <p:cBhvr override="childStyle">
                                        <p:cTn id="29" dur="80"/>
                                        <p:tgtEl>
                                          <p:spTgt spid="24578">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24578">
                                            <p:txEl>
                                              <p:pRg st="1" end="1"/>
                                            </p:txEl>
                                          </p:spTgt>
                                        </p:tgtEl>
                                        <p:attrNameLst>
                                          <p:attrName>fillcolor</p:attrName>
                                        </p:attrNameLst>
                                      </p:cBhvr>
                                      <p:tavLst>
                                        <p:tav tm="0">
                                          <p:val>
                                            <p:clrVal>
                                              <a:schemeClr val="accent2"/>
                                            </p:clrVal>
                                          </p:val>
                                        </p:tav>
                                        <p:tav tm="50000">
                                          <p:val>
                                            <p:clrVal>
                                              <a:schemeClr val="hlink"/>
                                            </p:clrVal>
                                          </p:val>
                                        </p:tav>
                                      </p:tavLst>
                                    </p:anim>
                                    <p:set>
                                      <p:cBhvr>
                                        <p:cTn id="31" dur="80"/>
                                        <p:tgtEl>
                                          <p:spTgt spid="24578">
                                            <p:txEl>
                                              <p:pRg st="1" end="1"/>
                                            </p:txEl>
                                          </p:spTgt>
                                        </p:tgtEl>
                                        <p:attrNameLst>
                                          <p:attrName>fill.type</p:attrName>
                                        </p:attrNameLst>
                                      </p:cBhvr>
                                      <p:to>
                                        <p:strVal val="solid"/>
                                      </p:to>
                                    </p:set>
                                  </p:childTnLst>
                                </p:cTn>
                              </p:par>
                            </p:childTnLst>
                          </p:cTn>
                        </p:par>
                      </p:childTnLst>
                    </p:cTn>
                  </p:par>
                  <p:par>
                    <p:cTn id="32" fill="hold">
                      <p:stCondLst>
                        <p:cond delay="indefinite"/>
                      </p:stCondLst>
                      <p:childTnLst>
                        <p:par>
                          <p:cTn id="33" fill="hold">
                            <p:stCondLst>
                              <p:cond delay="0"/>
                            </p:stCondLst>
                            <p:childTnLst>
                              <p:par>
                                <p:cTn id="34" presetID="27" presetClass="entr" presetSubtype="0" fill="hold" nodeType="clickEffect">
                                  <p:stCondLst>
                                    <p:cond delay="0"/>
                                  </p:stCondLst>
                                  <p:iterate type="lt">
                                    <p:tmPct val="50000"/>
                                  </p:iterate>
                                  <p:childTnLst>
                                    <p:set>
                                      <p:cBhvr>
                                        <p:cTn id="35" dur="1" fill="hold">
                                          <p:stCondLst>
                                            <p:cond delay="0"/>
                                          </p:stCondLst>
                                        </p:cTn>
                                        <p:tgtEl>
                                          <p:spTgt spid="24578">
                                            <p:txEl>
                                              <p:pRg st="2" end="2"/>
                                            </p:txEl>
                                          </p:spTgt>
                                        </p:tgtEl>
                                        <p:attrNameLst>
                                          <p:attrName>style.visibility</p:attrName>
                                        </p:attrNameLst>
                                      </p:cBhvr>
                                      <p:to>
                                        <p:strVal val="visible"/>
                                      </p:to>
                                    </p:set>
                                    <p:anim calcmode="discrete" valueType="clr">
                                      <p:cBhvr override="childStyle">
                                        <p:cTn id="36" dur="80"/>
                                        <p:tgtEl>
                                          <p:spTgt spid="24578">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24578">
                                            <p:txEl>
                                              <p:pRg st="2" end="2"/>
                                            </p:txEl>
                                          </p:spTgt>
                                        </p:tgtEl>
                                        <p:attrNameLst>
                                          <p:attrName>fillcolor</p:attrName>
                                        </p:attrNameLst>
                                      </p:cBhvr>
                                      <p:tavLst>
                                        <p:tav tm="0">
                                          <p:val>
                                            <p:clrVal>
                                              <a:schemeClr val="accent2"/>
                                            </p:clrVal>
                                          </p:val>
                                        </p:tav>
                                        <p:tav tm="50000">
                                          <p:val>
                                            <p:clrVal>
                                              <a:schemeClr val="hlink"/>
                                            </p:clrVal>
                                          </p:val>
                                        </p:tav>
                                      </p:tavLst>
                                    </p:anim>
                                    <p:set>
                                      <p:cBhvr>
                                        <p:cTn id="38" dur="80"/>
                                        <p:tgtEl>
                                          <p:spTgt spid="24578">
                                            <p:txEl>
                                              <p:pRg st="2" end="2"/>
                                            </p:txEl>
                                          </p:spTgt>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27" presetClass="entr" presetSubtype="0" fill="hold" nodeType="clickEffect">
                                  <p:stCondLst>
                                    <p:cond delay="0"/>
                                  </p:stCondLst>
                                  <p:iterate type="lt">
                                    <p:tmPct val="50000"/>
                                  </p:iterate>
                                  <p:childTnLst>
                                    <p:set>
                                      <p:cBhvr>
                                        <p:cTn id="42" dur="1" fill="hold">
                                          <p:stCondLst>
                                            <p:cond delay="0"/>
                                          </p:stCondLst>
                                        </p:cTn>
                                        <p:tgtEl>
                                          <p:spTgt spid="24578">
                                            <p:txEl>
                                              <p:pRg st="3" end="3"/>
                                            </p:txEl>
                                          </p:spTgt>
                                        </p:tgtEl>
                                        <p:attrNameLst>
                                          <p:attrName>style.visibility</p:attrName>
                                        </p:attrNameLst>
                                      </p:cBhvr>
                                      <p:to>
                                        <p:strVal val="visible"/>
                                      </p:to>
                                    </p:set>
                                    <p:anim calcmode="discrete" valueType="clr">
                                      <p:cBhvr override="childStyle">
                                        <p:cTn id="43" dur="80"/>
                                        <p:tgtEl>
                                          <p:spTgt spid="24578">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4" dur="80"/>
                                        <p:tgtEl>
                                          <p:spTgt spid="24578">
                                            <p:txEl>
                                              <p:pRg st="3" end="3"/>
                                            </p:txEl>
                                          </p:spTgt>
                                        </p:tgtEl>
                                        <p:attrNameLst>
                                          <p:attrName>fillcolor</p:attrName>
                                        </p:attrNameLst>
                                      </p:cBhvr>
                                      <p:tavLst>
                                        <p:tav tm="0">
                                          <p:val>
                                            <p:clrVal>
                                              <a:schemeClr val="accent2"/>
                                            </p:clrVal>
                                          </p:val>
                                        </p:tav>
                                        <p:tav tm="50000">
                                          <p:val>
                                            <p:clrVal>
                                              <a:schemeClr val="hlink"/>
                                            </p:clrVal>
                                          </p:val>
                                        </p:tav>
                                      </p:tavLst>
                                    </p:anim>
                                    <p:set>
                                      <p:cBhvr>
                                        <p:cTn id="45" dur="80"/>
                                        <p:tgtEl>
                                          <p:spTgt spid="24578">
                                            <p:txEl>
                                              <p:pRg st="3" end="3"/>
                                            </p:txEl>
                                          </p:spTgt>
                                        </p:tgtEl>
                                        <p:attrNameLst>
                                          <p:attrName>fill.type</p:attrName>
                                        </p:attrNameLst>
                                      </p:cBhvr>
                                      <p:to>
                                        <p:strVal val="solid"/>
                                      </p:to>
                                    </p:set>
                                  </p:childTnLst>
                                </p:cTn>
                              </p:par>
                            </p:childTnLst>
                          </p:cTn>
                        </p:par>
                      </p:childTnLst>
                    </p:cTn>
                  </p:par>
                  <p:par>
                    <p:cTn id="46" fill="hold">
                      <p:stCondLst>
                        <p:cond delay="indefinite"/>
                      </p:stCondLst>
                      <p:childTnLst>
                        <p:par>
                          <p:cTn id="47" fill="hold">
                            <p:stCondLst>
                              <p:cond delay="0"/>
                            </p:stCondLst>
                            <p:childTnLst>
                              <p:par>
                                <p:cTn id="48" presetID="27" presetClass="entr" presetSubtype="0" fill="hold" nodeType="clickEffect">
                                  <p:stCondLst>
                                    <p:cond delay="0"/>
                                  </p:stCondLst>
                                  <p:iterate type="lt">
                                    <p:tmPct val="50000"/>
                                  </p:iterate>
                                  <p:childTnLst>
                                    <p:set>
                                      <p:cBhvr>
                                        <p:cTn id="49" dur="1" fill="hold">
                                          <p:stCondLst>
                                            <p:cond delay="0"/>
                                          </p:stCondLst>
                                        </p:cTn>
                                        <p:tgtEl>
                                          <p:spTgt spid="24578">
                                            <p:txEl>
                                              <p:pRg st="4" end="4"/>
                                            </p:txEl>
                                          </p:spTgt>
                                        </p:tgtEl>
                                        <p:attrNameLst>
                                          <p:attrName>style.visibility</p:attrName>
                                        </p:attrNameLst>
                                      </p:cBhvr>
                                      <p:to>
                                        <p:strVal val="visible"/>
                                      </p:to>
                                    </p:set>
                                    <p:anim calcmode="discrete" valueType="clr">
                                      <p:cBhvr override="childStyle">
                                        <p:cTn id="50" dur="80"/>
                                        <p:tgtEl>
                                          <p:spTgt spid="24578">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1" dur="80"/>
                                        <p:tgtEl>
                                          <p:spTgt spid="24578">
                                            <p:txEl>
                                              <p:pRg st="4" end="4"/>
                                            </p:txEl>
                                          </p:spTgt>
                                        </p:tgtEl>
                                        <p:attrNameLst>
                                          <p:attrName>fillcolor</p:attrName>
                                        </p:attrNameLst>
                                      </p:cBhvr>
                                      <p:tavLst>
                                        <p:tav tm="0">
                                          <p:val>
                                            <p:clrVal>
                                              <a:schemeClr val="accent2"/>
                                            </p:clrVal>
                                          </p:val>
                                        </p:tav>
                                        <p:tav tm="50000">
                                          <p:val>
                                            <p:clrVal>
                                              <a:schemeClr val="hlink"/>
                                            </p:clrVal>
                                          </p:val>
                                        </p:tav>
                                      </p:tavLst>
                                    </p:anim>
                                    <p:set>
                                      <p:cBhvr>
                                        <p:cTn id="52" dur="80"/>
                                        <p:tgtEl>
                                          <p:spTgt spid="24578">
                                            <p:txEl>
                                              <p:pRg st="4" end="4"/>
                                            </p:txEl>
                                          </p:spTgt>
                                        </p:tgtEl>
                                        <p:attrNameLst>
                                          <p:attrName>fill.type</p:attrName>
                                        </p:attrNameLst>
                                      </p:cBhvr>
                                      <p:to>
                                        <p:strVal val="solid"/>
                                      </p:to>
                                    </p:set>
                                  </p:childTnLst>
                                </p:cTn>
                              </p:par>
                            </p:childTnLst>
                          </p:cTn>
                        </p:par>
                      </p:childTnLst>
                    </p:cTn>
                  </p:par>
                  <p:par>
                    <p:cTn id="53" fill="hold">
                      <p:stCondLst>
                        <p:cond delay="indefinite"/>
                      </p:stCondLst>
                      <p:childTnLst>
                        <p:par>
                          <p:cTn id="54" fill="hold">
                            <p:stCondLst>
                              <p:cond delay="0"/>
                            </p:stCondLst>
                            <p:childTnLst>
                              <p:par>
                                <p:cTn id="55" presetID="27" presetClass="entr" presetSubtype="0" fill="hold" nodeType="clickEffect">
                                  <p:stCondLst>
                                    <p:cond delay="0"/>
                                  </p:stCondLst>
                                  <p:iterate type="lt">
                                    <p:tmPct val="50000"/>
                                  </p:iterate>
                                  <p:childTnLst>
                                    <p:set>
                                      <p:cBhvr>
                                        <p:cTn id="56" dur="1" fill="hold">
                                          <p:stCondLst>
                                            <p:cond delay="0"/>
                                          </p:stCondLst>
                                        </p:cTn>
                                        <p:tgtEl>
                                          <p:spTgt spid="24580">
                                            <p:txEl>
                                              <p:pRg st="0" end="0"/>
                                            </p:txEl>
                                          </p:spTgt>
                                        </p:tgtEl>
                                        <p:attrNameLst>
                                          <p:attrName>style.visibility</p:attrName>
                                        </p:attrNameLst>
                                      </p:cBhvr>
                                      <p:to>
                                        <p:strVal val="visible"/>
                                      </p:to>
                                    </p:set>
                                    <p:anim calcmode="discrete" valueType="clr">
                                      <p:cBhvr override="childStyle">
                                        <p:cTn id="57" dur="80"/>
                                        <p:tgtEl>
                                          <p:spTgt spid="2458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24580">
                                            <p:txEl>
                                              <p:pRg st="0" end="0"/>
                                            </p:txEl>
                                          </p:spTgt>
                                        </p:tgtEl>
                                        <p:attrNameLst>
                                          <p:attrName>fillcolor</p:attrName>
                                        </p:attrNameLst>
                                      </p:cBhvr>
                                      <p:tavLst>
                                        <p:tav tm="0">
                                          <p:val>
                                            <p:clrVal>
                                              <a:schemeClr val="accent2"/>
                                            </p:clrVal>
                                          </p:val>
                                        </p:tav>
                                        <p:tav tm="50000">
                                          <p:val>
                                            <p:clrVal>
                                              <a:schemeClr val="hlink"/>
                                            </p:clrVal>
                                          </p:val>
                                        </p:tav>
                                      </p:tavLst>
                                    </p:anim>
                                    <p:set>
                                      <p:cBhvr>
                                        <p:cTn id="59" dur="80"/>
                                        <p:tgtEl>
                                          <p:spTgt spid="24580">
                                            <p:txEl>
                                              <p:pRg st="0" end="0"/>
                                            </p:txEl>
                                          </p:spTgt>
                                        </p:tgtEl>
                                        <p:attrNameLst>
                                          <p:attrName>fill.type</p:attrName>
                                        </p:attrNameLst>
                                      </p:cBhvr>
                                      <p:to>
                                        <p:strVal val="solid"/>
                                      </p:to>
                                    </p:set>
                                  </p:childTnLst>
                                </p:cTn>
                              </p:par>
                              <p:par>
                                <p:cTn id="60" presetID="27" presetClass="entr" presetSubtype="0" fill="hold" nodeType="withEffect">
                                  <p:stCondLst>
                                    <p:cond delay="0"/>
                                  </p:stCondLst>
                                  <p:iterate type="lt">
                                    <p:tmPct val="50000"/>
                                  </p:iterate>
                                  <p:childTnLst>
                                    <p:set>
                                      <p:cBhvr>
                                        <p:cTn id="61" dur="1" fill="hold">
                                          <p:stCondLst>
                                            <p:cond delay="0"/>
                                          </p:stCondLst>
                                        </p:cTn>
                                        <p:tgtEl>
                                          <p:spTgt spid="24580">
                                            <p:txEl>
                                              <p:pRg st="1" end="1"/>
                                            </p:txEl>
                                          </p:spTgt>
                                        </p:tgtEl>
                                        <p:attrNameLst>
                                          <p:attrName>style.visibility</p:attrName>
                                        </p:attrNameLst>
                                      </p:cBhvr>
                                      <p:to>
                                        <p:strVal val="visible"/>
                                      </p:to>
                                    </p:set>
                                    <p:anim calcmode="discrete" valueType="clr">
                                      <p:cBhvr override="childStyle">
                                        <p:cTn id="62" dur="80"/>
                                        <p:tgtEl>
                                          <p:spTgt spid="24580">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3" dur="80"/>
                                        <p:tgtEl>
                                          <p:spTgt spid="24580">
                                            <p:txEl>
                                              <p:pRg st="1" end="1"/>
                                            </p:txEl>
                                          </p:spTgt>
                                        </p:tgtEl>
                                        <p:attrNameLst>
                                          <p:attrName>fillcolor</p:attrName>
                                        </p:attrNameLst>
                                      </p:cBhvr>
                                      <p:tavLst>
                                        <p:tav tm="0">
                                          <p:val>
                                            <p:clrVal>
                                              <a:schemeClr val="accent2"/>
                                            </p:clrVal>
                                          </p:val>
                                        </p:tav>
                                        <p:tav tm="50000">
                                          <p:val>
                                            <p:clrVal>
                                              <a:schemeClr val="hlink"/>
                                            </p:clrVal>
                                          </p:val>
                                        </p:tav>
                                      </p:tavLst>
                                    </p:anim>
                                    <p:set>
                                      <p:cBhvr>
                                        <p:cTn id="64" dur="80"/>
                                        <p:tgtEl>
                                          <p:spTgt spid="24580">
                                            <p:txEl>
                                              <p:pRg st="1" end="1"/>
                                            </p:txEl>
                                          </p:spTgt>
                                        </p:tgtEl>
                                        <p:attrNameLst>
                                          <p:attrName>fill.type</p:attrName>
                                        </p:attrNameLst>
                                      </p:cBhvr>
                                      <p:to>
                                        <p:strVal val="solid"/>
                                      </p:to>
                                    </p:set>
                                  </p:childTnLst>
                                </p:cTn>
                              </p:par>
                            </p:childTnLst>
                          </p:cTn>
                        </p:par>
                      </p:childTnLst>
                    </p:cTn>
                  </p:par>
                  <p:par>
                    <p:cTn id="65" fill="hold">
                      <p:stCondLst>
                        <p:cond delay="indefinite"/>
                      </p:stCondLst>
                      <p:childTnLst>
                        <p:par>
                          <p:cTn id="66" fill="hold">
                            <p:stCondLst>
                              <p:cond delay="0"/>
                            </p:stCondLst>
                            <p:childTnLst>
                              <p:par>
                                <p:cTn id="67" presetID="27" presetClass="entr" presetSubtype="0" fill="hold" nodeType="clickEffect">
                                  <p:stCondLst>
                                    <p:cond delay="0"/>
                                  </p:stCondLst>
                                  <p:iterate type="lt">
                                    <p:tmPct val="50000"/>
                                  </p:iterate>
                                  <p:childTnLst>
                                    <p:set>
                                      <p:cBhvr>
                                        <p:cTn id="68" dur="1" fill="hold">
                                          <p:stCondLst>
                                            <p:cond delay="0"/>
                                          </p:stCondLst>
                                        </p:cTn>
                                        <p:tgtEl>
                                          <p:spTgt spid="24580">
                                            <p:txEl>
                                              <p:pRg st="2" end="2"/>
                                            </p:txEl>
                                          </p:spTgt>
                                        </p:tgtEl>
                                        <p:attrNameLst>
                                          <p:attrName>style.visibility</p:attrName>
                                        </p:attrNameLst>
                                      </p:cBhvr>
                                      <p:to>
                                        <p:strVal val="visible"/>
                                      </p:to>
                                    </p:set>
                                    <p:anim calcmode="discrete" valueType="clr">
                                      <p:cBhvr override="childStyle">
                                        <p:cTn id="69" dur="80"/>
                                        <p:tgtEl>
                                          <p:spTgt spid="24580">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0" dur="80"/>
                                        <p:tgtEl>
                                          <p:spTgt spid="24580">
                                            <p:txEl>
                                              <p:pRg st="2" end="2"/>
                                            </p:txEl>
                                          </p:spTgt>
                                        </p:tgtEl>
                                        <p:attrNameLst>
                                          <p:attrName>fillcolor</p:attrName>
                                        </p:attrNameLst>
                                      </p:cBhvr>
                                      <p:tavLst>
                                        <p:tav tm="0">
                                          <p:val>
                                            <p:clrVal>
                                              <a:schemeClr val="accent2"/>
                                            </p:clrVal>
                                          </p:val>
                                        </p:tav>
                                        <p:tav tm="50000">
                                          <p:val>
                                            <p:clrVal>
                                              <a:schemeClr val="hlink"/>
                                            </p:clrVal>
                                          </p:val>
                                        </p:tav>
                                      </p:tavLst>
                                    </p:anim>
                                    <p:set>
                                      <p:cBhvr>
                                        <p:cTn id="71" dur="80"/>
                                        <p:tgtEl>
                                          <p:spTgt spid="24580">
                                            <p:txEl>
                                              <p:pRg st="2" end="2"/>
                                            </p:txEl>
                                          </p:spTgt>
                                        </p:tgtEl>
                                        <p:attrNameLst>
                                          <p:attrName>fill.type</p:attrName>
                                        </p:attrNameLst>
                                      </p:cBhvr>
                                      <p:to>
                                        <p:strVal val="solid"/>
                                      </p:to>
                                    </p:set>
                                  </p:childTnLst>
                                </p:cTn>
                              </p:par>
                            </p:childTnLst>
                          </p:cTn>
                        </p:par>
                      </p:childTnLst>
                    </p:cTn>
                  </p:par>
                  <p:par>
                    <p:cTn id="72" fill="hold">
                      <p:stCondLst>
                        <p:cond delay="indefinite"/>
                      </p:stCondLst>
                      <p:childTnLst>
                        <p:par>
                          <p:cTn id="73" fill="hold">
                            <p:stCondLst>
                              <p:cond delay="0"/>
                            </p:stCondLst>
                            <p:childTnLst>
                              <p:par>
                                <p:cTn id="74" presetID="27" presetClass="entr" presetSubtype="0" fill="hold" nodeType="clickEffect">
                                  <p:stCondLst>
                                    <p:cond delay="0"/>
                                  </p:stCondLst>
                                  <p:iterate type="lt">
                                    <p:tmPct val="50000"/>
                                  </p:iterate>
                                  <p:childTnLst>
                                    <p:set>
                                      <p:cBhvr>
                                        <p:cTn id="75" dur="1" fill="hold">
                                          <p:stCondLst>
                                            <p:cond delay="0"/>
                                          </p:stCondLst>
                                        </p:cTn>
                                        <p:tgtEl>
                                          <p:spTgt spid="24580">
                                            <p:txEl>
                                              <p:pRg st="3" end="3"/>
                                            </p:txEl>
                                          </p:spTgt>
                                        </p:tgtEl>
                                        <p:attrNameLst>
                                          <p:attrName>style.visibility</p:attrName>
                                        </p:attrNameLst>
                                      </p:cBhvr>
                                      <p:to>
                                        <p:strVal val="visible"/>
                                      </p:to>
                                    </p:set>
                                    <p:anim calcmode="discrete" valueType="clr">
                                      <p:cBhvr override="childStyle">
                                        <p:cTn id="76" dur="80"/>
                                        <p:tgtEl>
                                          <p:spTgt spid="24580">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7" dur="80"/>
                                        <p:tgtEl>
                                          <p:spTgt spid="24580">
                                            <p:txEl>
                                              <p:pRg st="3" end="3"/>
                                            </p:txEl>
                                          </p:spTgt>
                                        </p:tgtEl>
                                        <p:attrNameLst>
                                          <p:attrName>fillcolor</p:attrName>
                                        </p:attrNameLst>
                                      </p:cBhvr>
                                      <p:tavLst>
                                        <p:tav tm="0">
                                          <p:val>
                                            <p:clrVal>
                                              <a:schemeClr val="accent2"/>
                                            </p:clrVal>
                                          </p:val>
                                        </p:tav>
                                        <p:tav tm="50000">
                                          <p:val>
                                            <p:clrVal>
                                              <a:schemeClr val="hlink"/>
                                            </p:clrVal>
                                          </p:val>
                                        </p:tav>
                                      </p:tavLst>
                                    </p:anim>
                                    <p:set>
                                      <p:cBhvr>
                                        <p:cTn id="78" dur="80"/>
                                        <p:tgtEl>
                                          <p:spTgt spid="24580">
                                            <p:txEl>
                                              <p:pRg st="3" end="3"/>
                                            </p:txEl>
                                          </p:spTgt>
                                        </p:tgtEl>
                                        <p:attrNameLst>
                                          <p:attrName>fill.type</p:attrName>
                                        </p:attrNameLst>
                                      </p:cBhvr>
                                      <p:to>
                                        <p:strVal val="solid"/>
                                      </p:to>
                                    </p:set>
                                  </p:childTnLst>
                                </p:cTn>
                              </p:par>
                            </p:childTnLst>
                          </p:cTn>
                        </p:par>
                      </p:childTnLst>
                    </p:cTn>
                  </p:par>
                  <p:par>
                    <p:cTn id="79" fill="hold">
                      <p:stCondLst>
                        <p:cond delay="indefinite"/>
                      </p:stCondLst>
                      <p:childTnLst>
                        <p:par>
                          <p:cTn id="80" fill="hold">
                            <p:stCondLst>
                              <p:cond delay="0"/>
                            </p:stCondLst>
                            <p:childTnLst>
                              <p:par>
                                <p:cTn id="81" presetID="27" presetClass="entr" presetSubtype="0" fill="hold" nodeType="clickEffect">
                                  <p:stCondLst>
                                    <p:cond delay="0"/>
                                  </p:stCondLst>
                                  <p:iterate type="lt">
                                    <p:tmPct val="50000"/>
                                  </p:iterate>
                                  <p:childTnLst>
                                    <p:set>
                                      <p:cBhvr>
                                        <p:cTn id="82" dur="1" fill="hold">
                                          <p:stCondLst>
                                            <p:cond delay="0"/>
                                          </p:stCondLst>
                                        </p:cTn>
                                        <p:tgtEl>
                                          <p:spTgt spid="24580">
                                            <p:txEl>
                                              <p:pRg st="4" end="4"/>
                                            </p:txEl>
                                          </p:spTgt>
                                        </p:tgtEl>
                                        <p:attrNameLst>
                                          <p:attrName>style.visibility</p:attrName>
                                        </p:attrNameLst>
                                      </p:cBhvr>
                                      <p:to>
                                        <p:strVal val="visible"/>
                                      </p:to>
                                    </p:set>
                                    <p:anim calcmode="discrete" valueType="clr">
                                      <p:cBhvr override="childStyle">
                                        <p:cTn id="83" dur="80"/>
                                        <p:tgtEl>
                                          <p:spTgt spid="24580">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4" dur="80"/>
                                        <p:tgtEl>
                                          <p:spTgt spid="24580">
                                            <p:txEl>
                                              <p:pRg st="4" end="4"/>
                                            </p:txEl>
                                          </p:spTgt>
                                        </p:tgtEl>
                                        <p:attrNameLst>
                                          <p:attrName>fillcolor</p:attrName>
                                        </p:attrNameLst>
                                      </p:cBhvr>
                                      <p:tavLst>
                                        <p:tav tm="0">
                                          <p:val>
                                            <p:clrVal>
                                              <a:schemeClr val="accent2"/>
                                            </p:clrVal>
                                          </p:val>
                                        </p:tav>
                                        <p:tav tm="50000">
                                          <p:val>
                                            <p:clrVal>
                                              <a:schemeClr val="hlink"/>
                                            </p:clrVal>
                                          </p:val>
                                        </p:tav>
                                      </p:tavLst>
                                    </p:anim>
                                    <p:set>
                                      <p:cBhvr>
                                        <p:cTn id="85" dur="80"/>
                                        <p:tgtEl>
                                          <p:spTgt spid="24580">
                                            <p:txEl>
                                              <p:pRg st="4" end="4"/>
                                            </p:txEl>
                                          </p:spTgt>
                                        </p:tgtEl>
                                        <p:attrNameLst>
                                          <p:attrName>fill.type</p:attrName>
                                        </p:attrNameLst>
                                      </p:cBhvr>
                                      <p:to>
                                        <p:strVal val="solid"/>
                                      </p:to>
                                    </p:set>
                                  </p:childTnLst>
                                </p:cTn>
                              </p:par>
                            </p:childTnLst>
                          </p:cTn>
                        </p:par>
                      </p:childTnLst>
                    </p:cTn>
                  </p:par>
                  <p:par>
                    <p:cTn id="86" fill="hold">
                      <p:stCondLst>
                        <p:cond delay="indefinite"/>
                      </p:stCondLst>
                      <p:childTnLst>
                        <p:par>
                          <p:cTn id="87" fill="hold">
                            <p:stCondLst>
                              <p:cond delay="0"/>
                            </p:stCondLst>
                            <p:childTnLst>
                              <p:par>
                                <p:cTn id="88" presetID="27" presetClass="entr" presetSubtype="0" fill="hold" nodeType="clickEffect">
                                  <p:stCondLst>
                                    <p:cond delay="0"/>
                                  </p:stCondLst>
                                  <p:iterate type="lt">
                                    <p:tmPct val="50000"/>
                                  </p:iterate>
                                  <p:childTnLst>
                                    <p:set>
                                      <p:cBhvr>
                                        <p:cTn id="89"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90"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91"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92" dur="80"/>
                                        <p:tgtEl>
                                          <p:spTgt spid="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1" name="Rectangle 2"/>
          <p:cNvSpPr>
            <a:spLocks noChangeArrowheads="1"/>
          </p:cNvSpPr>
          <p:nvPr/>
        </p:nvSpPr>
        <p:spPr bwMode="auto">
          <a:xfrm>
            <a:off x="693738" y="531813"/>
            <a:ext cx="10909300" cy="5508625"/>
          </a:xfrm>
          <a:prstGeom prst="rect">
            <a:avLst/>
          </a:prstGeom>
          <a:noFill/>
          <a:ln w="9525">
            <a:noFill/>
            <a:miter lim="800000"/>
            <a:headEnd/>
            <a:tailEnd/>
          </a:ln>
        </p:spPr>
        <p:txBody>
          <a:bodyPr anchor="ctr">
            <a:spAutoFit/>
          </a:bodyPr>
          <a:lstStyle/>
          <a:p>
            <a:r>
              <a:rPr lang="zh-CN" altLang="en-US" sz="3200">
                <a:solidFill>
                  <a:srgbClr val="FF3300"/>
                </a:solidFill>
              </a:rPr>
              <a:t>试卷存在差异的原因：</a:t>
            </a:r>
          </a:p>
          <a:p>
            <a:endParaRPr lang="zh-CN" altLang="en-US" sz="3200">
              <a:solidFill>
                <a:srgbClr val="FF3300"/>
              </a:solidFill>
            </a:endParaRPr>
          </a:p>
          <a:p>
            <a:r>
              <a:rPr lang="en-US" altLang="zh-CN">
                <a:solidFill>
                  <a:srgbClr val="0000CC"/>
                </a:solidFill>
              </a:rPr>
              <a:t>       </a:t>
            </a:r>
            <a:r>
              <a:rPr lang="en-US" altLang="zh-CN" sz="2800">
                <a:solidFill>
                  <a:srgbClr val="0000CC"/>
                </a:solidFill>
              </a:rPr>
              <a:t>1</a:t>
            </a:r>
            <a:r>
              <a:rPr lang="zh-CN" altLang="en-US" sz="2800">
                <a:solidFill>
                  <a:srgbClr val="0000CC"/>
                </a:solidFill>
              </a:rPr>
              <a:t>、命题人员组成和命题方式差异明显：全国卷由学科专家、课程专家、教育测量专家共同组成，命题更侧重选拔；安徽卷命题包括部分高中一线教师，命题相较于全国卷更侧重与高中教学的接轨。</a:t>
            </a:r>
          </a:p>
          <a:p>
            <a:endParaRPr lang="zh-CN" altLang="en-US" sz="2800">
              <a:solidFill>
                <a:srgbClr val="0000CC"/>
              </a:solidFill>
            </a:endParaRPr>
          </a:p>
          <a:p>
            <a:r>
              <a:rPr lang="en-US" altLang="zh-CN" sz="2800">
                <a:solidFill>
                  <a:srgbClr val="0000CC"/>
                </a:solidFill>
              </a:rPr>
              <a:t>      2</a:t>
            </a:r>
            <a:r>
              <a:rPr lang="zh-CN" altLang="en-US" sz="2800">
                <a:solidFill>
                  <a:srgbClr val="0000CC"/>
                </a:solidFill>
              </a:rPr>
              <a:t>、就考试依据来看，全国卷命题依据</a:t>
            </a:r>
            <a:r>
              <a:rPr lang="en-US" altLang="zh-CN" sz="2800">
                <a:solidFill>
                  <a:srgbClr val="0000CC"/>
                </a:solidFill>
              </a:rPr>
              <a:t>《</a:t>
            </a:r>
            <a:r>
              <a:rPr lang="zh-CN" altLang="en-US" sz="2800">
                <a:solidFill>
                  <a:srgbClr val="0000CC"/>
                </a:solidFill>
              </a:rPr>
              <a:t>课程标准</a:t>
            </a:r>
            <a:r>
              <a:rPr lang="en-US" altLang="zh-CN" sz="2800">
                <a:solidFill>
                  <a:srgbClr val="0000CC"/>
                </a:solidFill>
              </a:rPr>
              <a:t>》</a:t>
            </a:r>
            <a:r>
              <a:rPr lang="zh-CN" altLang="en-US" sz="2800">
                <a:solidFill>
                  <a:srgbClr val="0000CC"/>
                </a:solidFill>
              </a:rPr>
              <a:t>和</a:t>
            </a:r>
            <a:r>
              <a:rPr lang="en-US" altLang="zh-CN" sz="2800">
                <a:solidFill>
                  <a:srgbClr val="0000CC"/>
                </a:solidFill>
              </a:rPr>
              <a:t>《</a:t>
            </a:r>
            <a:r>
              <a:rPr lang="zh-CN" altLang="en-US" sz="2800">
                <a:solidFill>
                  <a:srgbClr val="0000CC"/>
                </a:solidFill>
              </a:rPr>
              <a:t>考试大纲</a:t>
            </a:r>
            <a:r>
              <a:rPr lang="en-US" altLang="zh-CN" sz="2800">
                <a:solidFill>
                  <a:srgbClr val="0000CC"/>
                </a:solidFill>
              </a:rPr>
              <a:t>》</a:t>
            </a:r>
            <a:r>
              <a:rPr lang="zh-CN" altLang="en-US" sz="2800">
                <a:solidFill>
                  <a:srgbClr val="0000CC"/>
                </a:solidFill>
              </a:rPr>
              <a:t>。安徽省高考命题依据除了教育部颁布的</a:t>
            </a:r>
            <a:r>
              <a:rPr lang="en-US" altLang="zh-CN" sz="2800">
                <a:solidFill>
                  <a:srgbClr val="0000CC"/>
                </a:solidFill>
              </a:rPr>
              <a:t>《</a:t>
            </a:r>
            <a:r>
              <a:rPr lang="zh-CN" altLang="en-US" sz="2800">
                <a:solidFill>
                  <a:srgbClr val="0000CC"/>
                </a:solidFill>
              </a:rPr>
              <a:t>课程标准</a:t>
            </a:r>
            <a:r>
              <a:rPr lang="en-US" altLang="zh-CN" sz="2800">
                <a:solidFill>
                  <a:srgbClr val="0000CC"/>
                </a:solidFill>
              </a:rPr>
              <a:t>》</a:t>
            </a:r>
            <a:r>
              <a:rPr lang="zh-CN" altLang="en-US" sz="2800">
                <a:solidFill>
                  <a:srgbClr val="0000CC"/>
                </a:solidFill>
              </a:rPr>
              <a:t>和</a:t>
            </a:r>
            <a:r>
              <a:rPr lang="en-US" altLang="zh-CN" sz="2800">
                <a:solidFill>
                  <a:srgbClr val="0000CC"/>
                </a:solidFill>
              </a:rPr>
              <a:t>《</a:t>
            </a:r>
            <a:r>
              <a:rPr lang="zh-CN" altLang="en-US" sz="2800">
                <a:solidFill>
                  <a:srgbClr val="0000CC"/>
                </a:solidFill>
              </a:rPr>
              <a:t>考试大纲</a:t>
            </a:r>
            <a:r>
              <a:rPr lang="en-US" altLang="zh-CN" sz="2800">
                <a:solidFill>
                  <a:srgbClr val="0000CC"/>
                </a:solidFill>
              </a:rPr>
              <a:t>》</a:t>
            </a:r>
            <a:r>
              <a:rPr lang="zh-CN" altLang="en-US" sz="2800">
                <a:solidFill>
                  <a:srgbClr val="0000CC"/>
                </a:solidFill>
              </a:rPr>
              <a:t>外，还包括安徽省考试院组织编撰的</a:t>
            </a:r>
            <a:r>
              <a:rPr lang="en-US" altLang="zh-CN" sz="2800">
                <a:solidFill>
                  <a:srgbClr val="0000CC"/>
                </a:solidFill>
              </a:rPr>
              <a:t>《</a:t>
            </a:r>
            <a:r>
              <a:rPr lang="zh-CN" altLang="en-US" sz="2800">
                <a:solidFill>
                  <a:srgbClr val="0000CC"/>
                </a:solidFill>
              </a:rPr>
              <a:t>考试说明</a:t>
            </a:r>
            <a:r>
              <a:rPr lang="en-US" altLang="zh-CN" sz="2800">
                <a:solidFill>
                  <a:srgbClr val="0000CC"/>
                </a:solidFill>
              </a:rPr>
              <a:t>》</a:t>
            </a:r>
            <a:r>
              <a:rPr lang="zh-CN" altLang="en-US" sz="2800">
                <a:solidFill>
                  <a:srgbClr val="0000CC"/>
                </a:solidFill>
              </a:rPr>
              <a:t>。</a:t>
            </a:r>
            <a:endParaRPr lang="en-US" altLang="zh-CN" sz="2800">
              <a:solidFill>
                <a:srgbClr val="0000CC"/>
              </a:solidFill>
            </a:endParaRPr>
          </a:p>
          <a:p>
            <a:endParaRPr lang="zh-CN" altLang="en-US" sz="2800">
              <a:solidFill>
                <a:srgbClr val="0000CC"/>
              </a:solidFill>
            </a:endParaRPr>
          </a:p>
          <a:p>
            <a:r>
              <a:rPr lang="zh-CN" altLang="en-US">
                <a:solidFill>
                  <a:srgbClr val="0000CC"/>
                </a:solidFill>
              </a:rPr>
              <a:t>        </a:t>
            </a:r>
            <a:r>
              <a:rPr lang="zh-CN" altLang="en-US" sz="3200">
                <a:solidFill>
                  <a:srgbClr val="0000CC"/>
                </a:solidFill>
              </a:rPr>
              <a:t>安徽省的</a:t>
            </a:r>
            <a:r>
              <a:rPr lang="en-US" altLang="zh-CN" sz="3200">
                <a:solidFill>
                  <a:srgbClr val="0000CC"/>
                </a:solidFill>
              </a:rPr>
              <a:t>《</a:t>
            </a:r>
            <a:r>
              <a:rPr lang="zh-CN" altLang="en-US" sz="3200">
                <a:solidFill>
                  <a:srgbClr val="0000CC"/>
                </a:solidFill>
              </a:rPr>
              <a:t>考试说明</a:t>
            </a:r>
            <a:r>
              <a:rPr lang="en-US" altLang="zh-CN" sz="3200">
                <a:solidFill>
                  <a:srgbClr val="0000CC"/>
                </a:solidFill>
              </a:rPr>
              <a:t>》</a:t>
            </a:r>
            <a:r>
              <a:rPr lang="zh-CN" altLang="en-US" sz="3200">
                <a:solidFill>
                  <a:srgbClr val="0000CC"/>
                </a:solidFill>
              </a:rPr>
              <a:t>与教育部</a:t>
            </a:r>
            <a:r>
              <a:rPr lang="en-US" altLang="zh-CN" sz="3200">
                <a:solidFill>
                  <a:srgbClr val="0000CC"/>
                </a:solidFill>
              </a:rPr>
              <a:t>《</a:t>
            </a:r>
            <a:r>
              <a:rPr lang="zh-CN" altLang="en-US" sz="3200">
                <a:solidFill>
                  <a:srgbClr val="0000CC"/>
                </a:solidFill>
              </a:rPr>
              <a:t>考试大纲</a:t>
            </a:r>
            <a:r>
              <a:rPr lang="en-US" altLang="zh-CN" sz="3200">
                <a:solidFill>
                  <a:srgbClr val="0000CC"/>
                </a:solidFill>
              </a:rPr>
              <a:t>》</a:t>
            </a:r>
            <a:r>
              <a:rPr lang="zh-CN" altLang="en-US" sz="3200">
                <a:solidFill>
                  <a:srgbClr val="0000CC"/>
                </a:solidFill>
              </a:rPr>
              <a:t>的条目不完全一致。与</a:t>
            </a:r>
            <a:r>
              <a:rPr lang="en-US" altLang="zh-CN" sz="3200">
                <a:solidFill>
                  <a:srgbClr val="0000CC"/>
                </a:solidFill>
              </a:rPr>
              <a:t>《</a:t>
            </a:r>
            <a:r>
              <a:rPr lang="zh-CN" altLang="en-US" sz="3200">
                <a:solidFill>
                  <a:srgbClr val="0000CC"/>
                </a:solidFill>
              </a:rPr>
              <a:t>课程标准</a:t>
            </a:r>
            <a:r>
              <a:rPr lang="en-US" altLang="zh-CN" sz="3200">
                <a:solidFill>
                  <a:srgbClr val="0000CC"/>
                </a:solidFill>
              </a:rPr>
              <a:t>》</a:t>
            </a:r>
            <a:r>
              <a:rPr lang="zh-CN" altLang="en-US" sz="3200">
                <a:solidFill>
                  <a:srgbClr val="0000CC"/>
                </a:solidFill>
              </a:rPr>
              <a:t>也有明显差异。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iterate type="lt">
                                    <p:tmPct val="10000"/>
                                  </p:iterate>
                                  <p:childTnLst>
                                    <p:set>
                                      <p:cBhvr>
                                        <p:cTn id="6" dur="1" fill="hold">
                                          <p:stCondLst>
                                            <p:cond delay="0"/>
                                          </p:stCondLst>
                                        </p:cTn>
                                        <p:tgtEl>
                                          <p:spTgt spid="25601">
                                            <p:txEl>
                                              <p:pRg st="0" end="0"/>
                                            </p:txEl>
                                          </p:spTgt>
                                        </p:tgtEl>
                                        <p:attrNameLst>
                                          <p:attrName>style.visibility</p:attrName>
                                        </p:attrNameLst>
                                      </p:cBhvr>
                                      <p:to>
                                        <p:strVal val="visible"/>
                                      </p:to>
                                    </p:set>
                                    <p:animEffect transition="in" filter="fade">
                                      <p:cBhvr>
                                        <p:cTn id="7" dur="2000"/>
                                        <p:tgtEl>
                                          <p:spTgt spid="25601">
                                            <p:txEl>
                                              <p:pRg st="0" end="0"/>
                                            </p:txEl>
                                          </p:spTgt>
                                        </p:tgtEl>
                                      </p:cBhvr>
                                    </p:animEffect>
                                    <p:anim calcmode="lin" valueType="num">
                                      <p:cBhvr>
                                        <p:cTn id="8" dur="2000" fill="hold"/>
                                        <p:tgtEl>
                                          <p:spTgt spid="25601">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25601">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5601">
                                            <p:txEl>
                                              <p:pRg st="2" end="2"/>
                                            </p:txEl>
                                          </p:spTgt>
                                        </p:tgtEl>
                                        <p:attrNameLst>
                                          <p:attrName>style.visibility</p:attrName>
                                        </p:attrNameLst>
                                      </p:cBhvr>
                                      <p:to>
                                        <p:strVal val="visible"/>
                                      </p:to>
                                    </p:set>
                                    <p:anim calcmode="lin" valueType="num">
                                      <p:cBhvr>
                                        <p:cTn id="14" dur="500" fill="hold"/>
                                        <p:tgtEl>
                                          <p:spTgt spid="25601">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5601">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5601">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25601">
                                            <p:txEl>
                                              <p:pRg st="4" end="4"/>
                                            </p:txEl>
                                          </p:spTgt>
                                        </p:tgtEl>
                                        <p:attrNameLst>
                                          <p:attrName>style.visibility</p:attrName>
                                        </p:attrNameLst>
                                      </p:cBhvr>
                                      <p:to>
                                        <p:strVal val="visible"/>
                                      </p:to>
                                    </p:set>
                                    <p:anim calcmode="lin" valueType="num">
                                      <p:cBhvr>
                                        <p:cTn id="21" dur="500" fill="hold"/>
                                        <p:tgtEl>
                                          <p:spTgt spid="25601">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25601">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2560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25601">
                                            <p:txEl>
                                              <p:pRg st="6" end="6"/>
                                            </p:txEl>
                                          </p:spTgt>
                                        </p:tgtEl>
                                        <p:attrNameLst>
                                          <p:attrName>style.visibility</p:attrName>
                                        </p:attrNameLst>
                                      </p:cBhvr>
                                      <p:to>
                                        <p:strVal val="visible"/>
                                      </p:to>
                                    </p:set>
                                    <p:anim calcmode="lin" valueType="num">
                                      <p:cBhvr>
                                        <p:cTn id="28" dur="500" fill="hold"/>
                                        <p:tgtEl>
                                          <p:spTgt spid="25601">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25601">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2560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nvSpPr>
        <p:spPr bwMode="auto">
          <a:xfrm>
            <a:off x="7104063" y="1268413"/>
            <a:ext cx="4216400" cy="4400550"/>
          </a:xfrm>
          <a:prstGeom prst="rect">
            <a:avLst/>
          </a:prstGeom>
          <a:solidFill>
            <a:srgbClr val="FFFF99"/>
          </a:solidFill>
          <a:ln w="9525">
            <a:solidFill>
              <a:srgbClr val="66FF99"/>
            </a:solidFill>
            <a:miter lim="800000"/>
            <a:headEnd/>
            <a:tailEnd/>
          </a:ln>
        </p:spPr>
        <p:txBody>
          <a:bodyPr anchor="ctr">
            <a:spAutoFit/>
          </a:bodyPr>
          <a:lstStyle/>
          <a:p>
            <a:pPr>
              <a:buFont typeface="Arial" charset="0"/>
              <a:buNone/>
            </a:pPr>
            <a:r>
              <a:rPr lang="zh-CN" altLang="en-US" sz="2800">
                <a:solidFill>
                  <a:srgbClr val="FF0000"/>
                </a:solidFill>
                <a:latin typeface="Arial" charset="0"/>
                <a:ea typeface="宋体" charset="-122"/>
              </a:rPr>
              <a:t>        宇宙中的地球</a:t>
            </a:r>
          </a:p>
          <a:p>
            <a:pPr>
              <a:buFont typeface="Arial" charset="0"/>
              <a:buNone/>
            </a:pPr>
            <a:r>
              <a:rPr lang="en-US" altLang="zh-CN" sz="2800">
                <a:solidFill>
                  <a:srgbClr val="0000CC"/>
                </a:solidFill>
                <a:latin typeface="Arial" charset="0"/>
                <a:ea typeface="宋体" charset="-122"/>
              </a:rPr>
              <a:t>1.</a:t>
            </a:r>
            <a:r>
              <a:rPr lang="zh-CN" altLang="en-US" sz="2800">
                <a:solidFill>
                  <a:srgbClr val="0000CC"/>
                </a:solidFill>
                <a:latin typeface="Arial" charset="0"/>
                <a:ea typeface="宋体" charset="-122"/>
              </a:rPr>
              <a:t>描述地球所处的宇宙环境，</a:t>
            </a:r>
            <a:r>
              <a:rPr lang="zh-CN" altLang="en-US" sz="2800">
                <a:solidFill>
                  <a:srgbClr val="FF0066"/>
                </a:solidFill>
                <a:latin typeface="Arial" charset="0"/>
                <a:ea typeface="宋体" charset="-122"/>
              </a:rPr>
              <a:t>运用资料</a:t>
            </a:r>
            <a:r>
              <a:rPr lang="zh-CN" altLang="en-US" sz="2800">
                <a:solidFill>
                  <a:srgbClr val="0000CC"/>
                </a:solidFill>
                <a:latin typeface="Arial" charset="0"/>
                <a:ea typeface="宋体" charset="-122"/>
              </a:rPr>
              <a:t>说明地球是太阳系中一颗既普通又特殊的行星。</a:t>
            </a:r>
          </a:p>
          <a:p>
            <a:pPr>
              <a:buFont typeface="Arial" charset="0"/>
              <a:buNone/>
            </a:pPr>
            <a:r>
              <a:rPr lang="en-US" altLang="zh-CN" sz="2800">
                <a:solidFill>
                  <a:srgbClr val="0000FF"/>
                </a:solidFill>
                <a:latin typeface="Arial" charset="0"/>
                <a:ea typeface="宋体" charset="-122"/>
              </a:rPr>
              <a:t>2.</a:t>
            </a:r>
            <a:r>
              <a:rPr lang="zh-CN" altLang="en-US" sz="2800">
                <a:solidFill>
                  <a:srgbClr val="FF0000"/>
                </a:solidFill>
                <a:latin typeface="Arial" charset="0"/>
                <a:ea typeface="宋体" charset="-122"/>
              </a:rPr>
              <a:t>简述</a:t>
            </a:r>
            <a:r>
              <a:rPr lang="zh-CN" altLang="en-US" sz="2800">
                <a:solidFill>
                  <a:srgbClr val="0000FF"/>
                </a:solidFill>
                <a:latin typeface="Arial" charset="0"/>
                <a:ea typeface="宋体" charset="-122"/>
              </a:rPr>
              <a:t>太阳对地球的影响。</a:t>
            </a:r>
          </a:p>
          <a:p>
            <a:pPr>
              <a:buFont typeface="Arial" charset="0"/>
              <a:buNone/>
            </a:pPr>
            <a:r>
              <a:rPr lang="en-US" altLang="zh-CN" sz="2800">
                <a:solidFill>
                  <a:srgbClr val="0000FF"/>
                </a:solidFill>
                <a:latin typeface="Arial" charset="0"/>
                <a:ea typeface="宋体" charset="-122"/>
              </a:rPr>
              <a:t>3.</a:t>
            </a:r>
            <a:r>
              <a:rPr lang="zh-CN" altLang="en-US" sz="2800">
                <a:solidFill>
                  <a:srgbClr val="FF0000"/>
                </a:solidFill>
                <a:latin typeface="Arial" charset="0"/>
                <a:ea typeface="宋体" charset="-122"/>
              </a:rPr>
              <a:t>分析</a:t>
            </a:r>
            <a:r>
              <a:rPr lang="zh-CN" altLang="en-US" sz="2800">
                <a:solidFill>
                  <a:srgbClr val="0000FF"/>
                </a:solidFill>
                <a:latin typeface="Arial" charset="0"/>
                <a:ea typeface="宋体" charset="-122"/>
              </a:rPr>
              <a:t>地球运动的地理意义。</a:t>
            </a:r>
          </a:p>
          <a:p>
            <a:pPr>
              <a:buFont typeface="Arial" charset="0"/>
              <a:buNone/>
            </a:pPr>
            <a:r>
              <a:rPr lang="en-US" altLang="zh-CN" sz="2800">
                <a:solidFill>
                  <a:srgbClr val="0000FF"/>
                </a:solidFill>
                <a:latin typeface="Arial" charset="0"/>
                <a:ea typeface="宋体" charset="-122"/>
              </a:rPr>
              <a:t>4.</a:t>
            </a:r>
            <a:r>
              <a:rPr lang="zh-CN" altLang="en-US" sz="2800">
                <a:solidFill>
                  <a:srgbClr val="FF0000"/>
                </a:solidFill>
                <a:latin typeface="Arial" charset="0"/>
                <a:ea typeface="宋体" charset="-122"/>
              </a:rPr>
              <a:t>说出</a:t>
            </a:r>
            <a:r>
              <a:rPr lang="zh-CN" altLang="en-US" sz="2800">
                <a:solidFill>
                  <a:srgbClr val="0000FF"/>
                </a:solidFill>
                <a:latin typeface="Arial" charset="0"/>
                <a:ea typeface="宋体" charset="-122"/>
              </a:rPr>
              <a:t>地球的圈层结构，概括各圈层的主要特点。</a:t>
            </a:r>
          </a:p>
        </p:txBody>
      </p:sp>
      <p:sp>
        <p:nvSpPr>
          <p:cNvPr id="26626" name="Rectangle 3"/>
          <p:cNvSpPr>
            <a:spLocks noChangeArrowheads="1"/>
          </p:cNvSpPr>
          <p:nvPr/>
        </p:nvSpPr>
        <p:spPr bwMode="auto">
          <a:xfrm>
            <a:off x="363538" y="1268413"/>
            <a:ext cx="5616575" cy="3108325"/>
          </a:xfrm>
          <a:prstGeom prst="rect">
            <a:avLst/>
          </a:prstGeom>
          <a:solidFill>
            <a:srgbClr val="CCFFCC"/>
          </a:solidFill>
          <a:ln w="9525">
            <a:solidFill>
              <a:srgbClr val="66FF99"/>
            </a:solidFill>
            <a:miter lim="800000"/>
            <a:headEnd/>
            <a:tailEnd/>
          </a:ln>
        </p:spPr>
        <p:txBody>
          <a:bodyPr>
            <a:spAutoFit/>
          </a:bodyPr>
          <a:lstStyle/>
          <a:p>
            <a:pPr>
              <a:buFont typeface="Arial" charset="0"/>
              <a:buNone/>
            </a:pPr>
            <a:r>
              <a:rPr lang="zh-CN" altLang="en-US" sz="2800">
                <a:solidFill>
                  <a:srgbClr val="0000FF"/>
                </a:solidFill>
                <a:latin typeface="Arial" charset="0"/>
                <a:ea typeface="宋体" charset="-122"/>
              </a:rPr>
              <a:t>      宇宙中的地球</a:t>
            </a:r>
          </a:p>
          <a:p>
            <a:pPr>
              <a:buFont typeface="Arial" charset="0"/>
              <a:buNone/>
            </a:pPr>
            <a:r>
              <a:rPr lang="en-US" altLang="zh-CN" sz="2800">
                <a:solidFill>
                  <a:srgbClr val="0000FF"/>
                </a:solidFill>
                <a:latin typeface="Arial" charset="0"/>
                <a:ea typeface="宋体" charset="-122"/>
              </a:rPr>
              <a:t>1.</a:t>
            </a:r>
            <a:r>
              <a:rPr lang="zh-CN" altLang="en-US" sz="2800">
                <a:solidFill>
                  <a:srgbClr val="0000FF"/>
                </a:solidFill>
                <a:latin typeface="Arial" charset="0"/>
                <a:ea typeface="宋体" charset="-122"/>
              </a:rPr>
              <a:t>地球所处的宇宙环境。地球是太阳系中一颗既普通又特殊的行星。</a:t>
            </a:r>
          </a:p>
          <a:p>
            <a:pPr>
              <a:buFont typeface="Arial" charset="0"/>
              <a:buNone/>
            </a:pPr>
            <a:r>
              <a:rPr lang="en-US" altLang="zh-CN" sz="2800">
                <a:solidFill>
                  <a:srgbClr val="0000FF"/>
                </a:solidFill>
                <a:latin typeface="Arial" charset="0"/>
                <a:ea typeface="宋体" charset="-122"/>
              </a:rPr>
              <a:t>2.</a:t>
            </a:r>
            <a:r>
              <a:rPr lang="zh-CN" altLang="en-US" sz="2800">
                <a:solidFill>
                  <a:srgbClr val="0000FF"/>
                </a:solidFill>
                <a:latin typeface="Arial" charset="0"/>
                <a:ea typeface="宋体" charset="-122"/>
              </a:rPr>
              <a:t>太阳对地球的影响。</a:t>
            </a:r>
          </a:p>
          <a:p>
            <a:pPr>
              <a:buFont typeface="Arial" charset="0"/>
              <a:buNone/>
            </a:pPr>
            <a:r>
              <a:rPr lang="en-US" altLang="zh-CN" sz="2800">
                <a:solidFill>
                  <a:srgbClr val="0000FF"/>
                </a:solidFill>
                <a:latin typeface="Arial" charset="0"/>
                <a:ea typeface="宋体" charset="-122"/>
              </a:rPr>
              <a:t>3.</a:t>
            </a:r>
            <a:r>
              <a:rPr lang="zh-CN" altLang="en-US" sz="2800">
                <a:solidFill>
                  <a:srgbClr val="0000FF"/>
                </a:solidFill>
                <a:latin typeface="Arial" charset="0"/>
                <a:ea typeface="宋体" charset="-122"/>
              </a:rPr>
              <a:t>地球运动的地理意义。</a:t>
            </a:r>
          </a:p>
          <a:p>
            <a:pPr>
              <a:buFont typeface="Arial" charset="0"/>
              <a:buNone/>
            </a:pPr>
            <a:r>
              <a:rPr lang="en-US" altLang="zh-CN" sz="2800">
                <a:solidFill>
                  <a:srgbClr val="0000FF"/>
                </a:solidFill>
                <a:latin typeface="Arial" charset="0"/>
                <a:ea typeface="宋体" charset="-122"/>
              </a:rPr>
              <a:t>4.</a:t>
            </a:r>
            <a:r>
              <a:rPr lang="zh-CN" altLang="en-US" sz="2800">
                <a:solidFill>
                  <a:srgbClr val="0000FF"/>
                </a:solidFill>
                <a:latin typeface="Arial" charset="0"/>
                <a:ea typeface="宋体" charset="-122"/>
              </a:rPr>
              <a:t>地球的圈层结构及各圈层的主要特点。 </a:t>
            </a:r>
          </a:p>
        </p:txBody>
      </p:sp>
      <p:sp>
        <p:nvSpPr>
          <p:cNvPr id="26627" name="Text Box 5"/>
          <p:cNvSpPr txBox="1">
            <a:spLocks noChangeArrowheads="1"/>
          </p:cNvSpPr>
          <p:nvPr/>
        </p:nvSpPr>
        <p:spPr bwMode="auto">
          <a:xfrm>
            <a:off x="2198688" y="338138"/>
            <a:ext cx="1944687" cy="519112"/>
          </a:xfrm>
          <a:prstGeom prst="rect">
            <a:avLst/>
          </a:prstGeom>
          <a:solidFill>
            <a:srgbClr val="0070C0"/>
          </a:solidFill>
          <a:ln w="9525">
            <a:noFill/>
            <a:miter lim="800000"/>
            <a:headEnd/>
            <a:tailEnd/>
          </a:ln>
        </p:spPr>
        <p:txBody>
          <a:bodyPr>
            <a:spAutoFit/>
          </a:bodyPr>
          <a:lstStyle/>
          <a:p>
            <a:pPr>
              <a:buFont typeface="Arial" charset="0"/>
              <a:buNone/>
            </a:pPr>
            <a:r>
              <a:rPr lang="zh-CN" altLang="en-US" sz="2800">
                <a:solidFill>
                  <a:srgbClr val="FFFF00"/>
                </a:solidFill>
                <a:latin typeface="Arial" charset="0"/>
                <a:ea typeface="宋体" charset="-122"/>
              </a:rPr>
              <a:t>考试说明</a:t>
            </a:r>
          </a:p>
        </p:txBody>
      </p:sp>
      <p:sp>
        <p:nvSpPr>
          <p:cNvPr id="26628" name="Text Box 8"/>
          <p:cNvSpPr txBox="1">
            <a:spLocks noChangeArrowheads="1"/>
          </p:cNvSpPr>
          <p:nvPr/>
        </p:nvSpPr>
        <p:spPr bwMode="auto">
          <a:xfrm>
            <a:off x="9712325" y="333375"/>
            <a:ext cx="1223963" cy="523875"/>
          </a:xfrm>
          <a:prstGeom prst="rect">
            <a:avLst/>
          </a:prstGeom>
          <a:solidFill>
            <a:srgbClr val="4F81BD"/>
          </a:solidFill>
          <a:ln w="9525">
            <a:noFill/>
            <a:miter lim="800000"/>
            <a:headEnd/>
            <a:tailEnd/>
          </a:ln>
        </p:spPr>
        <p:txBody>
          <a:bodyPr>
            <a:spAutoFit/>
          </a:bodyPr>
          <a:lstStyle/>
          <a:p>
            <a:pPr>
              <a:buFont typeface="Arial" charset="0"/>
              <a:buNone/>
            </a:pPr>
            <a:r>
              <a:rPr lang="zh-CN" altLang="en-US" sz="2800">
                <a:solidFill>
                  <a:srgbClr val="FF0000"/>
                </a:solidFill>
                <a:latin typeface="Arial" charset="0"/>
                <a:ea typeface="宋体" charset="-122"/>
              </a:rPr>
              <a:t>差异</a:t>
            </a:r>
          </a:p>
        </p:txBody>
      </p:sp>
      <p:sp>
        <p:nvSpPr>
          <p:cNvPr id="26629" name="Oval 9"/>
          <p:cNvSpPr>
            <a:spLocks noChangeArrowheads="1"/>
          </p:cNvSpPr>
          <p:nvPr/>
        </p:nvSpPr>
        <p:spPr bwMode="auto">
          <a:xfrm>
            <a:off x="5519738" y="260350"/>
            <a:ext cx="865187" cy="574675"/>
          </a:xfrm>
          <a:prstGeom prst="ellipse">
            <a:avLst/>
          </a:prstGeom>
          <a:solidFill>
            <a:srgbClr val="4F81BD"/>
          </a:solidFill>
          <a:ln w="9525">
            <a:solidFill>
              <a:srgbClr val="000000"/>
            </a:solidFill>
            <a:round/>
            <a:headEnd/>
            <a:tailEnd/>
          </a:ln>
        </p:spPr>
        <p:txBody>
          <a:bodyPr wrap="none" anchor="ctr"/>
          <a:lstStyle/>
          <a:p>
            <a:pPr algn="ctr">
              <a:buFont typeface="Arial" charset="0"/>
              <a:buNone/>
            </a:pPr>
            <a:r>
              <a:rPr lang="zh-CN" altLang="en-US" sz="2800">
                <a:solidFill>
                  <a:srgbClr val="FF0000"/>
                </a:solidFill>
                <a:latin typeface="Arial" charset="0"/>
                <a:ea typeface="宋体" charset="-122"/>
              </a:rPr>
              <a:t>与</a:t>
            </a:r>
          </a:p>
        </p:txBody>
      </p:sp>
      <p:sp>
        <p:nvSpPr>
          <p:cNvPr id="26630" name="Text Box 10"/>
          <p:cNvSpPr txBox="1">
            <a:spLocks noChangeArrowheads="1"/>
          </p:cNvSpPr>
          <p:nvPr/>
        </p:nvSpPr>
        <p:spPr bwMode="auto">
          <a:xfrm>
            <a:off x="7104063" y="333375"/>
            <a:ext cx="1889125" cy="523875"/>
          </a:xfrm>
          <a:prstGeom prst="rect">
            <a:avLst/>
          </a:prstGeom>
          <a:solidFill>
            <a:srgbClr val="0070C0"/>
          </a:solidFill>
          <a:ln w="9525">
            <a:noFill/>
            <a:miter lim="800000"/>
            <a:headEnd/>
            <a:tailEnd/>
          </a:ln>
        </p:spPr>
        <p:txBody>
          <a:bodyPr>
            <a:spAutoFit/>
          </a:bodyPr>
          <a:lstStyle/>
          <a:p>
            <a:pPr>
              <a:buFont typeface="Arial" charset="0"/>
              <a:buNone/>
            </a:pPr>
            <a:r>
              <a:rPr lang="zh-CN" altLang="en-US" sz="2800">
                <a:solidFill>
                  <a:srgbClr val="FFFF00"/>
                </a:solidFill>
                <a:latin typeface="Arial" charset="0"/>
                <a:ea typeface="宋体" charset="-122"/>
              </a:rPr>
              <a:t>课程标准</a:t>
            </a:r>
          </a:p>
        </p:txBody>
      </p:sp>
      <p:sp>
        <p:nvSpPr>
          <p:cNvPr id="26631" name="Text Box 11"/>
          <p:cNvSpPr txBox="1">
            <a:spLocks noChangeArrowheads="1"/>
          </p:cNvSpPr>
          <p:nvPr/>
        </p:nvSpPr>
        <p:spPr bwMode="auto">
          <a:xfrm>
            <a:off x="1092200" y="5243513"/>
            <a:ext cx="4175125" cy="519112"/>
          </a:xfrm>
          <a:prstGeom prst="rect">
            <a:avLst/>
          </a:prstGeom>
          <a:solidFill>
            <a:srgbClr val="00B050"/>
          </a:solidFill>
          <a:ln w="9525">
            <a:noFill/>
            <a:miter lim="800000"/>
            <a:headEnd/>
            <a:tailEnd/>
          </a:ln>
        </p:spPr>
        <p:txBody>
          <a:bodyPr>
            <a:spAutoFit/>
          </a:bodyPr>
          <a:lstStyle/>
          <a:p>
            <a:pPr>
              <a:spcBef>
                <a:spcPct val="50000"/>
              </a:spcBef>
              <a:buFont typeface="Arial" charset="0"/>
              <a:buNone/>
            </a:pPr>
            <a:r>
              <a:rPr lang="zh-CN" altLang="en-US" sz="2800">
                <a:solidFill>
                  <a:srgbClr val="FF0000"/>
                </a:solidFill>
                <a:latin typeface="Arial" charset="0"/>
                <a:ea typeface="宋体" charset="-122"/>
              </a:rPr>
              <a:t>缺少行为动词和行为条件</a:t>
            </a:r>
          </a:p>
        </p:txBody>
      </p:sp>
      <p:sp>
        <p:nvSpPr>
          <p:cNvPr id="2" name="燕尾形 1"/>
          <p:cNvSpPr/>
          <p:nvPr/>
        </p:nvSpPr>
        <p:spPr>
          <a:xfrm rot="5340000">
            <a:off x="2774951" y="4559300"/>
            <a:ext cx="792162" cy="503237"/>
          </a:xfrm>
          <a:prstGeom prst="chevr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6627"/>
                                        </p:tgtEl>
                                        <p:attrNameLst>
                                          <p:attrName>style.visibility</p:attrName>
                                        </p:attrNameLst>
                                      </p:cBhvr>
                                      <p:to>
                                        <p:strVal val="visible"/>
                                      </p:to>
                                    </p:set>
                                    <p:animEffect transition="in" filter="box(in)">
                                      <p:cBhvr>
                                        <p:cTn id="7" dur="500"/>
                                        <p:tgtEl>
                                          <p:spTgt spid="2662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6630"/>
                                        </p:tgtEl>
                                        <p:attrNameLst>
                                          <p:attrName>style.visibility</p:attrName>
                                        </p:attrNameLst>
                                      </p:cBhvr>
                                      <p:to>
                                        <p:strVal val="visible"/>
                                      </p:to>
                                    </p:set>
                                    <p:animEffect transition="in" filter="box(in)">
                                      <p:cBhvr>
                                        <p:cTn id="12" dur="500"/>
                                        <p:tgtEl>
                                          <p:spTgt spid="2663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6629"/>
                                        </p:tgtEl>
                                        <p:attrNameLst>
                                          <p:attrName>style.visibility</p:attrName>
                                        </p:attrNameLst>
                                      </p:cBhvr>
                                      <p:to>
                                        <p:strVal val="visible"/>
                                      </p:to>
                                    </p:set>
                                    <p:animEffect transition="in" filter="box(in)">
                                      <p:cBhvr>
                                        <p:cTn id="17" dur="500"/>
                                        <p:tgtEl>
                                          <p:spTgt spid="2662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6628"/>
                                        </p:tgtEl>
                                        <p:attrNameLst>
                                          <p:attrName>style.visibility</p:attrName>
                                        </p:attrNameLst>
                                      </p:cBhvr>
                                      <p:to>
                                        <p:strVal val="visible"/>
                                      </p:to>
                                    </p:set>
                                    <p:animEffect transition="in" filter="box(in)">
                                      <p:cBhvr>
                                        <p:cTn id="22" dur="500"/>
                                        <p:tgtEl>
                                          <p:spTgt spid="2662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6626"/>
                                        </p:tgtEl>
                                        <p:attrNameLst>
                                          <p:attrName>style.visibility</p:attrName>
                                        </p:attrNameLst>
                                      </p:cBhvr>
                                      <p:to>
                                        <p:strVal val="visible"/>
                                      </p:to>
                                    </p:set>
                                    <p:animEffect transition="in" filter="box(in)">
                                      <p:cBhvr>
                                        <p:cTn id="27" dur="500"/>
                                        <p:tgtEl>
                                          <p:spTgt spid="26626"/>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6625"/>
                                        </p:tgtEl>
                                        <p:attrNameLst>
                                          <p:attrName>style.visibility</p:attrName>
                                        </p:attrNameLst>
                                      </p:cBhvr>
                                      <p:to>
                                        <p:strVal val="visible"/>
                                      </p:to>
                                    </p:set>
                                    <p:animEffect transition="in" filter="box(in)">
                                      <p:cBhvr>
                                        <p:cTn id="32" dur="500"/>
                                        <p:tgtEl>
                                          <p:spTgt spid="26625"/>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box(in)">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26631"/>
                                        </p:tgtEl>
                                        <p:attrNameLst>
                                          <p:attrName>style.visibility</p:attrName>
                                        </p:attrNameLst>
                                      </p:cBhvr>
                                      <p:to>
                                        <p:strVal val="visible"/>
                                      </p:to>
                                    </p:set>
                                    <p:animEffect transition="in" filter="checkerboard(across)">
                                      <p:cBhvr>
                                        <p:cTn id="42" dur="500"/>
                                        <p:tgtEl>
                                          <p:spTgt spid="266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animBg="1"/>
      <p:bldP spid="26626" grpId="0" animBg="1"/>
      <p:bldP spid="26627" grpId="0" animBg="1"/>
      <p:bldP spid="26628" grpId="0" animBg="1"/>
      <p:bldP spid="26629" grpId="0" animBg="1"/>
      <p:bldP spid="26630" grpId="0" animBg="1"/>
      <p:bldP spid="26631" grpId="0" animBg="1"/>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图片 5" descr="http:/www.zx98.com/jiaoxue/zkgk/UploadFiles_6865/201406/20140616101722190.jpg"/>
          <p:cNvPicPr>
            <a:picLocks noChangeAspect="1" noChangeArrowheads="1"/>
          </p:cNvPicPr>
          <p:nvPr/>
        </p:nvPicPr>
        <p:blipFill>
          <a:blip r:embed="rId2" r:link="rId3"/>
          <a:srcRect/>
          <a:stretch>
            <a:fillRect/>
          </a:stretch>
        </p:blipFill>
        <p:spPr bwMode="auto">
          <a:xfrm>
            <a:off x="230188" y="174625"/>
            <a:ext cx="5984875" cy="3454400"/>
          </a:xfrm>
          <a:prstGeom prst="rect">
            <a:avLst/>
          </a:prstGeom>
          <a:noFill/>
          <a:ln w="9525">
            <a:noFill/>
            <a:miter lim="800000"/>
            <a:headEnd/>
            <a:tailEnd/>
          </a:ln>
        </p:spPr>
      </p:pic>
      <p:sp>
        <p:nvSpPr>
          <p:cNvPr id="32771" name="Text Box 3"/>
          <p:cNvSpPr txBox="1">
            <a:spLocks noChangeArrowheads="1"/>
          </p:cNvSpPr>
          <p:nvPr/>
        </p:nvSpPr>
        <p:spPr bwMode="auto">
          <a:xfrm>
            <a:off x="95250" y="4111625"/>
            <a:ext cx="11982450" cy="1941513"/>
          </a:xfrm>
          <a:prstGeom prst="rect">
            <a:avLst/>
          </a:prstGeom>
          <a:noFill/>
          <a:ln w="25400">
            <a:solidFill>
              <a:schemeClr val="folHlink"/>
            </a:solidFill>
            <a:miter lim="800000"/>
            <a:headEnd/>
            <a:tailEnd/>
          </a:ln>
        </p:spPr>
        <p:txBody>
          <a:bodyPr lIns="90170" tIns="46990" rIns="90170" bIns="46990">
            <a:spAutoFit/>
          </a:bodyPr>
          <a:lstStyle/>
          <a:p>
            <a:r>
              <a:rPr lang="zh-CN" altLang="en-US">
                <a:solidFill>
                  <a:schemeClr val="tx1"/>
                </a:solidFill>
                <a:latin typeface="Arial" charset="0"/>
                <a:ea typeface="宋体" charset="-122"/>
              </a:rPr>
              <a:t>例：</a:t>
            </a:r>
            <a:r>
              <a:rPr lang="zh-CN" altLang="zh-CN">
                <a:solidFill>
                  <a:schemeClr val="tx1"/>
                </a:solidFill>
                <a:latin typeface="Arial" charset="0"/>
                <a:ea typeface="宋体" charset="-122"/>
              </a:rPr>
              <a:t>2014</a:t>
            </a:r>
            <a:r>
              <a:rPr lang="zh-CN" altLang="en-US">
                <a:solidFill>
                  <a:schemeClr val="tx1"/>
                </a:solidFill>
                <a:latin typeface="Arial" charset="0"/>
                <a:ea typeface="宋体" charset="-122"/>
              </a:rPr>
              <a:t>全国卷</a:t>
            </a:r>
            <a:r>
              <a:rPr lang="zh-CN" altLang="zh-CN">
                <a:solidFill>
                  <a:schemeClr val="tx1"/>
                </a:solidFill>
                <a:latin typeface="Arial" charset="0"/>
                <a:ea typeface="宋体" charset="-122"/>
              </a:rPr>
              <a:t>1</a:t>
            </a:r>
            <a:r>
              <a:rPr lang="zh-CN" altLang="en-US">
                <a:solidFill>
                  <a:schemeClr val="tx1"/>
                </a:solidFill>
                <a:latin typeface="Arial" charset="0"/>
                <a:ea typeface="宋体" charset="-122"/>
              </a:rPr>
              <a:t>第</a:t>
            </a:r>
            <a:r>
              <a:rPr lang="zh-CN" altLang="zh-CN">
                <a:solidFill>
                  <a:schemeClr val="tx1"/>
                </a:solidFill>
                <a:latin typeface="Arial" charset="0"/>
                <a:ea typeface="宋体" charset="-122"/>
              </a:rPr>
              <a:t>36</a:t>
            </a:r>
            <a:r>
              <a:rPr lang="zh-CN" altLang="en-US">
                <a:solidFill>
                  <a:schemeClr val="tx1"/>
                </a:solidFill>
                <a:latin typeface="Arial" charset="0"/>
                <a:ea typeface="宋体" charset="-122"/>
              </a:rPr>
              <a:t>题四小问设置：</a:t>
            </a:r>
            <a:endParaRPr lang="zh-CN" altLang="en-US" sz="2800">
              <a:solidFill>
                <a:schemeClr val="tx1"/>
              </a:solidFill>
              <a:latin typeface="Arial" charset="0"/>
              <a:ea typeface="宋体" charset="-122"/>
            </a:endParaRPr>
          </a:p>
          <a:p>
            <a:r>
              <a:rPr lang="zh-CN" altLang="en-US">
                <a:solidFill>
                  <a:schemeClr val="tx1"/>
                </a:solidFill>
                <a:latin typeface="Arial" charset="0"/>
                <a:ea typeface="宋体" charset="-122"/>
              </a:rPr>
              <a:t>（</a:t>
            </a:r>
            <a:r>
              <a:rPr lang="zh-CN" altLang="zh-CN">
                <a:solidFill>
                  <a:schemeClr val="tx1"/>
                </a:solidFill>
                <a:latin typeface="Arial" charset="0"/>
                <a:ea typeface="宋体" charset="-122"/>
              </a:rPr>
              <a:t>1</a:t>
            </a:r>
            <a:r>
              <a:rPr lang="zh-CN" altLang="en-US">
                <a:solidFill>
                  <a:schemeClr val="tx1"/>
                </a:solidFill>
                <a:latin typeface="Arial" charset="0"/>
                <a:ea typeface="宋体" charset="-122"/>
              </a:rPr>
              <a:t>）分析错那湖东北部沿岸地区冬春季风沙活动的沙源。（</a:t>
            </a:r>
            <a:r>
              <a:rPr lang="zh-CN" altLang="zh-CN">
                <a:solidFill>
                  <a:schemeClr val="tx1"/>
                </a:solidFill>
                <a:latin typeface="Arial" charset="0"/>
                <a:ea typeface="宋体" charset="-122"/>
              </a:rPr>
              <a:t>6</a:t>
            </a:r>
            <a:r>
              <a:rPr lang="zh-CN" altLang="en-US">
                <a:solidFill>
                  <a:schemeClr val="tx1"/>
                </a:solidFill>
                <a:latin typeface="Arial" charset="0"/>
                <a:ea typeface="宋体" charset="-122"/>
              </a:rPr>
              <a:t>分）（</a:t>
            </a:r>
            <a:r>
              <a:rPr lang="zh-CN" altLang="en-US">
                <a:solidFill>
                  <a:srgbClr val="0000FF"/>
                </a:solidFill>
                <a:latin typeface="Arial" charset="0"/>
                <a:ea typeface="宋体" charset="-122"/>
              </a:rPr>
              <a:t>找沙源</a:t>
            </a:r>
            <a:r>
              <a:rPr lang="en-US" altLang="zh-CN">
                <a:solidFill>
                  <a:srgbClr val="0000FF"/>
                </a:solidFill>
                <a:latin typeface="Arial" charset="0"/>
                <a:ea typeface="宋体" charset="-122"/>
              </a:rPr>
              <a:t>——</a:t>
            </a:r>
            <a:r>
              <a:rPr lang="zh-CN" altLang="en-US">
                <a:solidFill>
                  <a:srgbClr val="0000FF"/>
                </a:solidFill>
                <a:latin typeface="Arial" charset="0"/>
                <a:ea typeface="宋体" charset="-122"/>
              </a:rPr>
              <a:t>是什么</a:t>
            </a:r>
            <a:r>
              <a:rPr lang="zh-CN" altLang="en-US">
                <a:solidFill>
                  <a:schemeClr val="tx1"/>
                </a:solidFill>
                <a:latin typeface="Arial" charset="0"/>
                <a:ea typeface="宋体" charset="-122"/>
              </a:rPr>
              <a:t>）</a:t>
            </a:r>
            <a:endParaRPr lang="zh-CN" altLang="en-US" sz="2800">
              <a:solidFill>
                <a:schemeClr val="tx1"/>
              </a:solidFill>
              <a:latin typeface="Arial" charset="0"/>
              <a:ea typeface="宋体" charset="-122"/>
            </a:endParaRPr>
          </a:p>
          <a:p>
            <a:r>
              <a:rPr lang="zh-CN" altLang="en-US">
                <a:solidFill>
                  <a:schemeClr val="tx1"/>
                </a:solidFill>
                <a:latin typeface="Arial" charset="0"/>
                <a:ea typeface="宋体" charset="-122"/>
              </a:rPr>
              <a:t>（</a:t>
            </a:r>
            <a:r>
              <a:rPr lang="zh-CN" altLang="zh-CN">
                <a:solidFill>
                  <a:schemeClr val="tx1"/>
                </a:solidFill>
                <a:latin typeface="Arial" charset="0"/>
                <a:ea typeface="宋体" charset="-122"/>
              </a:rPr>
              <a:t>2</a:t>
            </a:r>
            <a:r>
              <a:rPr lang="zh-CN" altLang="en-US">
                <a:solidFill>
                  <a:schemeClr val="tx1"/>
                </a:solidFill>
                <a:latin typeface="Arial" charset="0"/>
                <a:ea typeface="宋体" charset="-122"/>
              </a:rPr>
              <a:t>）说明上述沙源冬春季起沙的原因。（</a:t>
            </a:r>
            <a:r>
              <a:rPr lang="zh-CN" altLang="zh-CN">
                <a:solidFill>
                  <a:schemeClr val="tx1"/>
                </a:solidFill>
                <a:latin typeface="Arial" charset="0"/>
                <a:ea typeface="宋体" charset="-122"/>
              </a:rPr>
              <a:t>5</a:t>
            </a:r>
            <a:r>
              <a:rPr lang="zh-CN" altLang="en-US">
                <a:solidFill>
                  <a:schemeClr val="tx1"/>
                </a:solidFill>
                <a:latin typeface="Arial" charset="0"/>
                <a:ea typeface="宋体" charset="-122"/>
              </a:rPr>
              <a:t>分）（</a:t>
            </a:r>
            <a:r>
              <a:rPr lang="zh-CN" altLang="en-US">
                <a:solidFill>
                  <a:srgbClr val="0000FF"/>
                </a:solidFill>
                <a:latin typeface="Arial" charset="0"/>
                <a:ea typeface="宋体" charset="-122"/>
              </a:rPr>
              <a:t>析成因</a:t>
            </a:r>
            <a:r>
              <a:rPr lang="en-US" altLang="zh-CN">
                <a:solidFill>
                  <a:srgbClr val="0000FF"/>
                </a:solidFill>
                <a:latin typeface="Arial" charset="0"/>
                <a:ea typeface="宋体" charset="-122"/>
              </a:rPr>
              <a:t>——</a:t>
            </a:r>
            <a:r>
              <a:rPr lang="zh-CN" altLang="en-US">
                <a:solidFill>
                  <a:srgbClr val="0000FF"/>
                </a:solidFill>
                <a:latin typeface="Arial" charset="0"/>
                <a:ea typeface="宋体" charset="-122"/>
              </a:rPr>
              <a:t>为什么</a:t>
            </a:r>
            <a:r>
              <a:rPr lang="zh-CN" altLang="en-US">
                <a:solidFill>
                  <a:schemeClr val="tx1"/>
                </a:solidFill>
                <a:latin typeface="Arial" charset="0"/>
                <a:ea typeface="宋体" charset="-122"/>
              </a:rPr>
              <a:t>）</a:t>
            </a:r>
            <a:endParaRPr lang="zh-CN" altLang="en-US" sz="2800">
              <a:solidFill>
                <a:schemeClr val="tx1"/>
              </a:solidFill>
              <a:latin typeface="Arial" charset="0"/>
              <a:ea typeface="宋体" charset="-122"/>
            </a:endParaRPr>
          </a:p>
          <a:p>
            <a:r>
              <a:rPr lang="zh-CN" altLang="en-US">
                <a:solidFill>
                  <a:schemeClr val="tx1"/>
                </a:solidFill>
                <a:latin typeface="Arial" charset="0"/>
                <a:ea typeface="宋体" charset="-122"/>
              </a:rPr>
              <a:t>（</a:t>
            </a:r>
            <a:r>
              <a:rPr lang="zh-CN" altLang="zh-CN">
                <a:solidFill>
                  <a:schemeClr val="tx1"/>
                </a:solidFill>
                <a:latin typeface="Arial" charset="0"/>
                <a:ea typeface="宋体" charset="-122"/>
              </a:rPr>
              <a:t>3</a:t>
            </a:r>
            <a:r>
              <a:rPr lang="zh-CN" altLang="en-US">
                <a:solidFill>
                  <a:schemeClr val="tx1"/>
                </a:solidFill>
                <a:latin typeface="Arial" charset="0"/>
                <a:ea typeface="宋体" charset="-122"/>
              </a:rPr>
              <a:t>）简述风沙对该路段铁路及运行列车的危害（</a:t>
            </a:r>
            <a:r>
              <a:rPr lang="zh-CN" altLang="zh-CN">
                <a:solidFill>
                  <a:schemeClr val="tx1"/>
                </a:solidFill>
                <a:latin typeface="Arial" charset="0"/>
                <a:ea typeface="宋体" charset="-122"/>
              </a:rPr>
              <a:t>7</a:t>
            </a:r>
            <a:r>
              <a:rPr lang="zh-CN" altLang="en-US">
                <a:solidFill>
                  <a:schemeClr val="tx1"/>
                </a:solidFill>
                <a:latin typeface="Arial" charset="0"/>
                <a:ea typeface="宋体" charset="-122"/>
              </a:rPr>
              <a:t>分）（</a:t>
            </a:r>
            <a:r>
              <a:rPr lang="zh-CN" altLang="en-US">
                <a:solidFill>
                  <a:srgbClr val="0000FF"/>
                </a:solidFill>
                <a:latin typeface="Arial" charset="0"/>
                <a:ea typeface="宋体" charset="-122"/>
              </a:rPr>
              <a:t>谈危害</a:t>
            </a:r>
            <a:r>
              <a:rPr lang="en-US" altLang="zh-CN">
                <a:solidFill>
                  <a:srgbClr val="0000FF"/>
                </a:solidFill>
                <a:latin typeface="Arial" charset="0"/>
                <a:ea typeface="宋体" charset="-122"/>
              </a:rPr>
              <a:t>——</a:t>
            </a:r>
            <a:r>
              <a:rPr lang="zh-CN" altLang="en-US">
                <a:solidFill>
                  <a:srgbClr val="0000FF"/>
                </a:solidFill>
                <a:latin typeface="Arial" charset="0"/>
                <a:ea typeface="宋体" charset="-122"/>
              </a:rPr>
              <a:t>怎么样</a:t>
            </a:r>
            <a:r>
              <a:rPr lang="zh-CN" altLang="en-US">
                <a:solidFill>
                  <a:schemeClr val="tx1"/>
                </a:solidFill>
                <a:latin typeface="Arial" charset="0"/>
                <a:ea typeface="宋体" charset="-122"/>
              </a:rPr>
              <a:t>）</a:t>
            </a:r>
            <a:endParaRPr lang="zh-CN" altLang="en-US" sz="2800">
              <a:solidFill>
                <a:schemeClr val="tx1"/>
              </a:solidFill>
              <a:latin typeface="Arial" charset="0"/>
              <a:ea typeface="宋体" charset="-122"/>
            </a:endParaRPr>
          </a:p>
          <a:p>
            <a:r>
              <a:rPr lang="zh-CN" altLang="en-US">
                <a:solidFill>
                  <a:schemeClr val="tx1"/>
                </a:solidFill>
                <a:latin typeface="Arial" charset="0"/>
                <a:ea typeface="宋体" charset="-122"/>
              </a:rPr>
              <a:t>（</a:t>
            </a:r>
            <a:r>
              <a:rPr lang="zh-CN" altLang="zh-CN">
                <a:solidFill>
                  <a:schemeClr val="tx1"/>
                </a:solidFill>
                <a:latin typeface="Arial" charset="0"/>
                <a:ea typeface="宋体" charset="-122"/>
              </a:rPr>
              <a:t>4</a:t>
            </a:r>
            <a:r>
              <a:rPr lang="zh-CN" altLang="en-US">
                <a:solidFill>
                  <a:schemeClr val="tx1"/>
                </a:solidFill>
                <a:latin typeface="Arial" charset="0"/>
                <a:ea typeface="宋体" charset="-122"/>
              </a:rPr>
              <a:t>）针对该路段的风沙灾害，请提出防止措施（</a:t>
            </a:r>
            <a:r>
              <a:rPr lang="zh-CN" altLang="zh-CN">
                <a:solidFill>
                  <a:schemeClr val="tx1"/>
                </a:solidFill>
                <a:latin typeface="Arial" charset="0"/>
                <a:ea typeface="宋体" charset="-122"/>
              </a:rPr>
              <a:t>6</a:t>
            </a:r>
            <a:r>
              <a:rPr lang="zh-CN" altLang="en-US">
                <a:solidFill>
                  <a:schemeClr val="tx1"/>
                </a:solidFill>
                <a:latin typeface="Arial" charset="0"/>
                <a:ea typeface="宋体" charset="-122"/>
              </a:rPr>
              <a:t>分）（</a:t>
            </a:r>
            <a:r>
              <a:rPr lang="zh-CN" altLang="en-US">
                <a:solidFill>
                  <a:srgbClr val="0000FF"/>
                </a:solidFill>
                <a:latin typeface="Arial" charset="0"/>
                <a:ea typeface="宋体" charset="-122"/>
              </a:rPr>
              <a:t>定措施</a:t>
            </a:r>
            <a:r>
              <a:rPr lang="en-US" altLang="zh-CN">
                <a:solidFill>
                  <a:srgbClr val="0000FF"/>
                </a:solidFill>
                <a:latin typeface="Arial" charset="0"/>
                <a:ea typeface="宋体" charset="-122"/>
              </a:rPr>
              <a:t>——</a:t>
            </a:r>
            <a:r>
              <a:rPr lang="zh-CN" altLang="en-US">
                <a:solidFill>
                  <a:srgbClr val="0000FF"/>
                </a:solidFill>
                <a:latin typeface="Arial" charset="0"/>
                <a:ea typeface="宋体" charset="-122"/>
              </a:rPr>
              <a:t>怎么办</a:t>
            </a:r>
            <a:r>
              <a:rPr lang="zh-CN" altLang="en-US">
                <a:solidFill>
                  <a:schemeClr val="tx1"/>
                </a:solidFill>
                <a:latin typeface="Arial" charset="0"/>
                <a:ea typeface="宋体" charset="-122"/>
              </a:rPr>
              <a:t>）</a:t>
            </a:r>
          </a:p>
        </p:txBody>
      </p:sp>
      <p:sp>
        <p:nvSpPr>
          <p:cNvPr id="5" name="TextBox 4"/>
          <p:cNvSpPr txBox="1">
            <a:spLocks noChangeArrowheads="1"/>
          </p:cNvSpPr>
          <p:nvPr/>
        </p:nvSpPr>
        <p:spPr bwMode="auto">
          <a:xfrm>
            <a:off x="5636525" y="519912"/>
            <a:ext cx="6030344" cy="2677656"/>
          </a:xfrm>
          <a:prstGeom prst="rect">
            <a:avLst/>
          </a:prstGeom>
          <a:noFill/>
          <a:ln w="9525">
            <a:gradFill>
              <a:gsLst>
                <a:gs pos="15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miter lim="800000"/>
            <a:headEnd/>
            <a:tailEnd/>
          </a:ln>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defRPr/>
            </a:pPr>
            <a:r>
              <a:rPr lang="zh-CN" altLang="en-US" sz="2800" dirty="0" smtClean="0">
                <a:solidFill>
                  <a:srgbClr val="FF3300"/>
                </a:solidFill>
              </a:rPr>
              <a:t>过程性</a:t>
            </a:r>
            <a:r>
              <a:rPr lang="zh-CN" altLang="en-US" sz="2800" dirty="0">
                <a:solidFill>
                  <a:srgbClr val="FF3300"/>
                </a:solidFill>
              </a:rPr>
              <a:t>考查</a:t>
            </a:r>
            <a:r>
              <a:rPr lang="zh-CN" altLang="en-US" sz="2800" dirty="0" smtClean="0">
                <a:solidFill>
                  <a:srgbClr val="FF3300"/>
                </a:solidFill>
              </a:rPr>
              <a:t>：</a:t>
            </a:r>
            <a:r>
              <a:rPr lang="zh-CN" altLang="en-US" sz="2800" dirty="0">
                <a:solidFill>
                  <a:srgbClr val="0000FF"/>
                </a:solidFill>
              </a:rPr>
              <a:t>就是考点单一（如风沙），</a:t>
            </a:r>
            <a:r>
              <a:rPr lang="zh-CN" altLang="zh-CN" sz="2800" dirty="0">
                <a:solidFill>
                  <a:srgbClr val="0000FF"/>
                </a:solidFill>
              </a:rPr>
              <a:t>通过递进式</a:t>
            </a:r>
            <a:r>
              <a:rPr lang="zh-CN" altLang="en-US" sz="2800" dirty="0">
                <a:solidFill>
                  <a:srgbClr val="0000FF"/>
                </a:solidFill>
              </a:rPr>
              <a:t>层层</a:t>
            </a:r>
            <a:r>
              <a:rPr lang="zh-CN" altLang="zh-CN" sz="2800" dirty="0">
                <a:solidFill>
                  <a:srgbClr val="0000FF"/>
                </a:solidFill>
              </a:rPr>
              <a:t>设问，</a:t>
            </a:r>
            <a:r>
              <a:rPr lang="zh-CN" altLang="en-US" sz="2800" dirty="0">
                <a:solidFill>
                  <a:srgbClr val="0000FF"/>
                </a:solidFill>
              </a:rPr>
              <a:t>在</a:t>
            </a:r>
            <a:r>
              <a:rPr lang="zh-CN" altLang="zh-CN" sz="2800" dirty="0">
                <a:solidFill>
                  <a:srgbClr val="0000FF"/>
                </a:solidFill>
              </a:rPr>
              <a:t>特定区</a:t>
            </a:r>
            <a:r>
              <a:rPr lang="zh-CN" altLang="en-US" sz="2800" dirty="0">
                <a:solidFill>
                  <a:srgbClr val="0000FF"/>
                </a:solidFill>
              </a:rPr>
              <a:t>域</a:t>
            </a:r>
            <a:r>
              <a:rPr lang="zh-CN" altLang="en-US" sz="2800" dirty="0" smtClean="0">
                <a:solidFill>
                  <a:srgbClr val="0000FF"/>
                </a:solidFill>
              </a:rPr>
              <a:t>内考查学生发现问题、分析问题、解决问题的学科能力</a:t>
            </a:r>
            <a:endParaRPr lang="en-US" altLang="zh-CN" sz="2800" dirty="0" smtClean="0">
              <a:solidFill>
                <a:srgbClr val="0000FF"/>
              </a:solidFill>
            </a:endParaRPr>
          </a:p>
          <a:p>
            <a:pPr>
              <a:spcBef>
                <a:spcPct val="0"/>
              </a:spcBef>
              <a:buFontTx/>
              <a:buNone/>
              <a:defRPr/>
            </a:pPr>
            <a:r>
              <a:rPr lang="zh-CN" altLang="en-US" sz="2800" dirty="0" smtClean="0">
                <a:solidFill>
                  <a:srgbClr val="FF3300"/>
                </a:solidFill>
              </a:rPr>
              <a:t>注重地理思维地理素养的考查</a:t>
            </a:r>
            <a:r>
              <a:rPr lang="en-US" altLang="zh-CN" sz="2800" dirty="0" smtClean="0">
                <a:solidFill>
                  <a:srgbClr val="FF3300"/>
                </a:solidFill>
              </a:rPr>
              <a:t>:</a:t>
            </a:r>
            <a:r>
              <a:rPr lang="zh-CN" altLang="en-US" sz="2800" dirty="0" smtClean="0">
                <a:solidFill>
                  <a:srgbClr val="0000CC"/>
                </a:solidFill>
              </a:rPr>
              <a:t>是什么</a:t>
            </a:r>
            <a:r>
              <a:rPr lang="en-US" altLang="zh-CN" sz="2800" dirty="0" smtClean="0">
                <a:solidFill>
                  <a:srgbClr val="0000CC"/>
                </a:solidFill>
              </a:rPr>
              <a:t>-</a:t>
            </a:r>
            <a:r>
              <a:rPr lang="zh-CN" altLang="en-US" sz="2800" dirty="0" smtClean="0">
                <a:solidFill>
                  <a:srgbClr val="0000CC"/>
                </a:solidFill>
              </a:rPr>
              <a:t>为什么</a:t>
            </a:r>
            <a:r>
              <a:rPr lang="en-US" altLang="zh-CN" sz="2800" dirty="0" smtClean="0">
                <a:solidFill>
                  <a:srgbClr val="0000CC"/>
                </a:solidFill>
              </a:rPr>
              <a:t>-</a:t>
            </a:r>
            <a:r>
              <a:rPr lang="zh-CN" altLang="en-US" sz="2800" dirty="0" smtClean="0">
                <a:solidFill>
                  <a:srgbClr val="0000CC"/>
                </a:solidFill>
              </a:rPr>
              <a:t>怎么样</a:t>
            </a:r>
            <a:r>
              <a:rPr lang="en-US" altLang="zh-CN" sz="2800" dirty="0" smtClean="0">
                <a:solidFill>
                  <a:srgbClr val="0000CC"/>
                </a:solidFill>
              </a:rPr>
              <a:t>-</a:t>
            </a:r>
            <a:r>
              <a:rPr lang="zh-CN" altLang="en-US" sz="2800" dirty="0" smtClean="0">
                <a:solidFill>
                  <a:srgbClr val="0000CC"/>
                </a:solidFill>
              </a:rPr>
              <a:t>怎么办</a:t>
            </a:r>
            <a:endParaRPr lang="en-US" altLang="zh-CN" sz="2800" dirty="0" smtClean="0">
              <a:solidFill>
                <a:srgbClr val="0000CC"/>
              </a:solidFill>
            </a:endParaRP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71">
                                            <p:bg/>
                                          </p:spTgt>
                                        </p:tgtEl>
                                        <p:attrNameLst>
                                          <p:attrName>style.visibility</p:attrName>
                                        </p:attrNameLst>
                                      </p:cBhvr>
                                      <p:to>
                                        <p:strVal val="visible"/>
                                      </p:to>
                                    </p:set>
                                    <p:anim calcmode="lin" valueType="num">
                                      <p:cBhvr additive="base">
                                        <p:cTn id="7" dur="500" fill="hold"/>
                                        <p:tgtEl>
                                          <p:spTgt spid="32771">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771">
                                            <p:txEl>
                                              <p:pRg st="0" end="0"/>
                                            </p:txEl>
                                          </p:spTgt>
                                        </p:tgtEl>
                                        <p:attrNameLst>
                                          <p:attrName>style.visibility</p:attrName>
                                        </p:attrNameLst>
                                      </p:cBhvr>
                                      <p:to>
                                        <p:strVal val="visible"/>
                                      </p:to>
                                    </p:set>
                                    <p:anim calcmode="lin" valueType="num">
                                      <p:cBhvr additive="base">
                                        <p:cTn id="11" dur="500" fill="hold"/>
                                        <p:tgtEl>
                                          <p:spTgt spid="32771">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27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2771">
                                            <p:txEl>
                                              <p:pRg st="1" end="1"/>
                                            </p:txEl>
                                          </p:spTgt>
                                        </p:tgtEl>
                                        <p:attrNameLst>
                                          <p:attrName>style.visibility</p:attrName>
                                        </p:attrNameLst>
                                      </p:cBhvr>
                                      <p:to>
                                        <p:strVal val="visible"/>
                                      </p:to>
                                    </p:set>
                                    <p:anim calcmode="lin" valueType="num">
                                      <p:cBhvr additive="base">
                                        <p:cTn id="17" dur="5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27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2771">
                                            <p:txEl>
                                              <p:pRg st="2" end="2"/>
                                            </p:txEl>
                                          </p:spTgt>
                                        </p:tgtEl>
                                        <p:attrNameLst>
                                          <p:attrName>style.visibility</p:attrName>
                                        </p:attrNameLst>
                                      </p:cBhvr>
                                      <p:to>
                                        <p:strVal val="visible"/>
                                      </p:to>
                                    </p:set>
                                    <p:anim calcmode="lin" valueType="num">
                                      <p:cBhvr additive="base">
                                        <p:cTn id="23" dur="5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27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2771">
                                            <p:txEl>
                                              <p:pRg st="3" end="3"/>
                                            </p:txEl>
                                          </p:spTgt>
                                        </p:tgtEl>
                                        <p:attrNameLst>
                                          <p:attrName>style.visibility</p:attrName>
                                        </p:attrNameLst>
                                      </p:cBhvr>
                                      <p:to>
                                        <p:strVal val="visible"/>
                                      </p:to>
                                    </p:set>
                                    <p:anim calcmode="lin" valueType="num">
                                      <p:cBhvr additive="base">
                                        <p:cTn id="29" dur="5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27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2771">
                                            <p:txEl>
                                              <p:pRg st="4" end="4"/>
                                            </p:txEl>
                                          </p:spTgt>
                                        </p:tgtEl>
                                        <p:attrNameLst>
                                          <p:attrName>style.visibility</p:attrName>
                                        </p:attrNameLst>
                                      </p:cBhvr>
                                      <p:to>
                                        <p:strVal val="visible"/>
                                      </p:to>
                                    </p:set>
                                    <p:anim calcmode="lin" valueType="num">
                                      <p:cBhvr additive="base">
                                        <p:cTn id="35" dur="5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27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xit" presetSubtype="4" fill="hold" nodeType="clickEffect">
                                  <p:stCondLst>
                                    <p:cond delay="0"/>
                                  </p:stCondLst>
                                  <p:childTnLst>
                                    <p:anim calcmode="lin" valueType="num">
                                      <p:cBhvr additive="base">
                                        <p:cTn id="40" dur="500"/>
                                        <p:tgtEl>
                                          <p:spTgt spid="32770"/>
                                        </p:tgtEl>
                                        <p:attrNameLst>
                                          <p:attrName>ppt_x</p:attrName>
                                        </p:attrNameLst>
                                      </p:cBhvr>
                                      <p:tavLst>
                                        <p:tav tm="0">
                                          <p:val>
                                            <p:strVal val="ppt_x"/>
                                          </p:val>
                                        </p:tav>
                                        <p:tav tm="100000">
                                          <p:val>
                                            <p:strVal val="ppt_x"/>
                                          </p:val>
                                        </p:tav>
                                      </p:tavLst>
                                    </p:anim>
                                    <p:anim calcmode="lin" valueType="num">
                                      <p:cBhvr additive="base">
                                        <p:cTn id="41" dur="500"/>
                                        <p:tgtEl>
                                          <p:spTgt spid="32770"/>
                                        </p:tgtEl>
                                        <p:attrNameLst>
                                          <p:attrName>ppt_y</p:attrName>
                                        </p:attrNameLst>
                                      </p:cBhvr>
                                      <p:tavLst>
                                        <p:tav tm="0">
                                          <p:val>
                                            <p:strVal val="ppt_y"/>
                                          </p:val>
                                        </p:tav>
                                        <p:tav tm="100000">
                                          <p:val>
                                            <p:strVal val="1+ppt_h/2"/>
                                          </p:val>
                                        </p:tav>
                                      </p:tavLst>
                                    </p:anim>
                                    <p:set>
                                      <p:cBhvr>
                                        <p:cTn id="42" dur="1" fill="hold">
                                          <p:stCondLst>
                                            <p:cond delay="499"/>
                                          </p:stCondLst>
                                        </p:cTn>
                                        <p:tgtEl>
                                          <p:spTgt spid="32770"/>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53"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图片 2"/>
          <p:cNvPicPr>
            <a:picLocks noChangeAspect="1" noChangeArrowheads="1"/>
          </p:cNvPicPr>
          <p:nvPr/>
        </p:nvPicPr>
        <p:blipFill>
          <a:blip r:embed="rId2"/>
          <a:srcRect/>
          <a:stretch>
            <a:fillRect/>
          </a:stretch>
        </p:blipFill>
        <p:spPr bwMode="auto">
          <a:xfrm>
            <a:off x="558800" y="531813"/>
            <a:ext cx="6224588" cy="6326187"/>
          </a:xfrm>
          <a:prstGeom prst="rect">
            <a:avLst/>
          </a:prstGeom>
          <a:noFill/>
          <a:ln w="9525">
            <a:noFill/>
            <a:miter lim="800000"/>
            <a:headEnd/>
            <a:tailEnd/>
          </a:ln>
        </p:spPr>
      </p:pic>
      <p:sp>
        <p:nvSpPr>
          <p:cNvPr id="4" name="矩形 3"/>
          <p:cNvSpPr/>
          <p:nvPr/>
        </p:nvSpPr>
        <p:spPr>
          <a:xfrm>
            <a:off x="5203825" y="1966913"/>
            <a:ext cx="6096000" cy="461962"/>
          </a:xfrm>
          <a:prstGeom prst="rect">
            <a:avLst/>
          </a:prstGeom>
        </p:spPr>
        <p:txBody>
          <a:bodyPr>
            <a:spAutoFit/>
          </a:bodyPr>
          <a:lstStyle/>
          <a:p>
            <a:pPr algn="just">
              <a:spcAft>
                <a:spcPts val="0"/>
              </a:spcAft>
              <a:defRPr/>
            </a:pP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5" name="矩形 4"/>
          <p:cNvSpPr>
            <a:spLocks noChangeArrowheads="1"/>
          </p:cNvSpPr>
          <p:nvPr/>
        </p:nvSpPr>
        <p:spPr bwMode="auto">
          <a:xfrm>
            <a:off x="7105650" y="531813"/>
            <a:ext cx="4786313" cy="3416300"/>
          </a:xfrm>
          <a:prstGeom prst="rect">
            <a:avLst/>
          </a:prstGeom>
          <a:noFill/>
          <a:ln w="9525">
            <a:noFill/>
            <a:miter lim="800000"/>
            <a:headEnd/>
            <a:tailEnd/>
          </a:ln>
        </p:spPr>
        <p:txBody>
          <a:bodyPr>
            <a:spAutoFit/>
          </a:bodyPr>
          <a:lstStyle/>
          <a:p>
            <a:pPr algn="just"/>
            <a:r>
              <a:rPr lang="zh-CN" altLang="zh-CN">
                <a:solidFill>
                  <a:schemeClr val="tx1"/>
                </a:solidFill>
                <a:latin typeface="Times New Roman" pitchFamily="18" charset="0"/>
                <a:ea typeface="宋体" charset="-122"/>
                <a:cs typeface="Times New Roman" pitchFamily="18" charset="0"/>
              </a:rPr>
              <a:t>（</a:t>
            </a:r>
            <a:r>
              <a:rPr lang="en-US" altLang="zh-CN">
                <a:solidFill>
                  <a:schemeClr val="tx1"/>
                </a:solidFill>
                <a:latin typeface="Times New Roman" pitchFamily="18" charset="0"/>
                <a:ea typeface="宋体" charset="-122"/>
                <a:cs typeface="Times New Roman" pitchFamily="18" charset="0"/>
              </a:rPr>
              <a:t>1</a:t>
            </a:r>
            <a:r>
              <a:rPr lang="zh-CN" altLang="zh-CN">
                <a:solidFill>
                  <a:schemeClr val="tx1"/>
                </a:solidFill>
                <a:latin typeface="Times New Roman" pitchFamily="18" charset="0"/>
                <a:ea typeface="宋体" charset="-122"/>
                <a:cs typeface="Times New Roman" pitchFamily="18" charset="0"/>
              </a:rPr>
              <a:t>）分析青藏高原形成多年冻土的年平均气温比东北高纬度地区低的原因。（</a:t>
            </a:r>
            <a:r>
              <a:rPr lang="en-US" altLang="zh-CN">
                <a:solidFill>
                  <a:schemeClr val="tx1"/>
                </a:solidFill>
                <a:latin typeface="Times New Roman" pitchFamily="18" charset="0"/>
                <a:ea typeface="宋体" charset="-122"/>
                <a:cs typeface="Times New Roman" pitchFamily="18" charset="0"/>
              </a:rPr>
              <a:t>8</a:t>
            </a:r>
            <a:r>
              <a:rPr lang="zh-CN" altLang="zh-CN">
                <a:solidFill>
                  <a:schemeClr val="tx1"/>
                </a:solidFill>
                <a:latin typeface="Times New Roman" pitchFamily="18" charset="0"/>
                <a:ea typeface="宋体" charset="-122"/>
                <a:cs typeface="Times New Roman" pitchFamily="18" charset="0"/>
              </a:rPr>
              <a:t>分）</a:t>
            </a:r>
            <a:endParaRPr lang="zh-CN" altLang="zh-CN">
              <a:solidFill>
                <a:schemeClr val="tx1"/>
              </a:solidFill>
              <a:latin typeface="Calibri"/>
              <a:ea typeface="宋体" charset="-122"/>
              <a:cs typeface="Times New Roman" pitchFamily="18" charset="0"/>
            </a:endParaRPr>
          </a:p>
          <a:p>
            <a:pPr algn="just"/>
            <a:r>
              <a:rPr lang="zh-CN" altLang="zh-CN">
                <a:solidFill>
                  <a:schemeClr val="tx1"/>
                </a:solidFill>
                <a:latin typeface="Times New Roman" pitchFamily="18" charset="0"/>
                <a:ea typeface="宋体" charset="-122"/>
                <a:cs typeface="Times New Roman" pitchFamily="18" charset="0"/>
              </a:rPr>
              <a:t>（</a:t>
            </a:r>
            <a:r>
              <a:rPr lang="en-US" altLang="zh-CN">
                <a:solidFill>
                  <a:schemeClr val="tx1"/>
                </a:solidFill>
                <a:latin typeface="Times New Roman" pitchFamily="18" charset="0"/>
                <a:ea typeface="宋体" charset="-122"/>
                <a:cs typeface="Times New Roman" pitchFamily="18" charset="0"/>
              </a:rPr>
              <a:t>2</a:t>
            </a:r>
            <a:r>
              <a:rPr lang="zh-CN" altLang="zh-CN">
                <a:solidFill>
                  <a:schemeClr val="tx1"/>
                </a:solidFill>
                <a:latin typeface="Times New Roman" pitchFamily="18" charset="0"/>
                <a:ea typeface="宋体" charset="-122"/>
                <a:cs typeface="Times New Roman" pitchFamily="18" charset="0"/>
              </a:rPr>
              <a:t>）图</a:t>
            </a:r>
            <a:r>
              <a:rPr lang="en-US" altLang="zh-CN">
                <a:solidFill>
                  <a:schemeClr val="tx1"/>
                </a:solidFill>
                <a:latin typeface="Times New Roman" pitchFamily="18" charset="0"/>
                <a:ea typeface="宋体" charset="-122"/>
                <a:cs typeface="Times New Roman" pitchFamily="18" charset="0"/>
              </a:rPr>
              <a:t>8a</a:t>
            </a:r>
            <a:r>
              <a:rPr lang="zh-CN" altLang="zh-CN">
                <a:solidFill>
                  <a:schemeClr val="tx1"/>
                </a:solidFill>
                <a:latin typeface="Times New Roman" pitchFamily="18" charset="0"/>
                <a:ea typeface="宋体" charset="-122"/>
                <a:cs typeface="Times New Roman" pitchFamily="18" charset="0"/>
              </a:rPr>
              <a:t>所示甲地比五道梁路基更不稳定，请说明原因。（</a:t>
            </a:r>
            <a:r>
              <a:rPr lang="en-US" altLang="zh-CN">
                <a:solidFill>
                  <a:schemeClr val="tx1"/>
                </a:solidFill>
                <a:latin typeface="Times New Roman" pitchFamily="18" charset="0"/>
                <a:ea typeface="宋体" charset="-122"/>
                <a:cs typeface="Times New Roman" pitchFamily="18" charset="0"/>
              </a:rPr>
              <a:t>8</a:t>
            </a:r>
            <a:r>
              <a:rPr lang="zh-CN" altLang="zh-CN">
                <a:solidFill>
                  <a:schemeClr val="tx1"/>
                </a:solidFill>
                <a:latin typeface="Times New Roman" pitchFamily="18" charset="0"/>
                <a:ea typeface="宋体" charset="-122"/>
                <a:cs typeface="Times New Roman" pitchFamily="18" charset="0"/>
              </a:rPr>
              <a:t>分）</a:t>
            </a:r>
            <a:endParaRPr lang="zh-CN" altLang="zh-CN">
              <a:solidFill>
                <a:schemeClr val="tx1"/>
              </a:solidFill>
              <a:latin typeface="Calibri"/>
              <a:ea typeface="宋体" charset="-122"/>
              <a:cs typeface="Times New Roman" pitchFamily="18" charset="0"/>
            </a:endParaRPr>
          </a:p>
          <a:p>
            <a:pPr algn="just"/>
            <a:r>
              <a:rPr lang="zh-CN" altLang="zh-CN">
                <a:solidFill>
                  <a:schemeClr val="tx1"/>
                </a:solidFill>
                <a:latin typeface="Times New Roman" pitchFamily="18" charset="0"/>
                <a:ea typeface="宋体" charset="-122"/>
                <a:cs typeface="Times New Roman" pitchFamily="18" charset="0"/>
              </a:rPr>
              <a:t>（</a:t>
            </a:r>
            <a:r>
              <a:rPr lang="en-US" altLang="zh-CN">
                <a:solidFill>
                  <a:schemeClr val="tx1"/>
                </a:solidFill>
                <a:latin typeface="Times New Roman" pitchFamily="18" charset="0"/>
                <a:ea typeface="宋体" charset="-122"/>
                <a:cs typeface="Times New Roman" pitchFamily="18" charset="0"/>
              </a:rPr>
              <a:t>3</a:t>
            </a:r>
            <a:r>
              <a:rPr lang="zh-CN" altLang="zh-CN">
                <a:solidFill>
                  <a:schemeClr val="tx1"/>
                </a:solidFill>
                <a:latin typeface="Times New Roman" pitchFamily="18" charset="0"/>
                <a:ea typeface="宋体" charset="-122"/>
                <a:cs typeface="Times New Roman" pitchFamily="18" charset="0"/>
              </a:rPr>
              <a:t>）根据热棒的工作原理，判断热棒散热的工作季节（冬季或夏季），简述判断依据，分析热棒倾斜设置（图</a:t>
            </a:r>
            <a:r>
              <a:rPr lang="en-US" altLang="zh-CN">
                <a:solidFill>
                  <a:schemeClr val="tx1"/>
                </a:solidFill>
                <a:latin typeface="Times New Roman" pitchFamily="18" charset="0"/>
                <a:ea typeface="宋体" charset="-122"/>
                <a:cs typeface="Times New Roman" pitchFamily="18" charset="0"/>
              </a:rPr>
              <a:t>8b</a:t>
            </a:r>
            <a:r>
              <a:rPr lang="zh-CN" altLang="zh-CN">
                <a:solidFill>
                  <a:schemeClr val="tx1"/>
                </a:solidFill>
                <a:latin typeface="Times New Roman" pitchFamily="18" charset="0"/>
                <a:ea typeface="宋体" charset="-122"/>
                <a:cs typeface="Times New Roman" pitchFamily="18" charset="0"/>
              </a:rPr>
              <a:t>）的原因。（</a:t>
            </a:r>
            <a:r>
              <a:rPr lang="en-US" altLang="zh-CN">
                <a:solidFill>
                  <a:schemeClr val="tx1"/>
                </a:solidFill>
                <a:latin typeface="Times New Roman" pitchFamily="18" charset="0"/>
                <a:ea typeface="宋体" charset="-122"/>
                <a:cs typeface="Times New Roman" pitchFamily="18" charset="0"/>
              </a:rPr>
              <a:t>8</a:t>
            </a:r>
            <a:r>
              <a:rPr lang="zh-CN" altLang="zh-CN">
                <a:solidFill>
                  <a:schemeClr val="tx1"/>
                </a:solidFill>
                <a:latin typeface="Times New Roman" pitchFamily="18" charset="0"/>
                <a:ea typeface="宋体" charset="-122"/>
                <a:cs typeface="Times New Roman" pitchFamily="18" charset="0"/>
              </a:rPr>
              <a:t>分</a:t>
            </a:r>
            <a:endParaRPr lang="zh-CN" altLang="en-US">
              <a:ea typeface="宋体" charset="-122"/>
              <a:cs typeface="Times New Roman" pitchFamily="18" charset="0"/>
            </a:endParaRPr>
          </a:p>
        </p:txBody>
      </p:sp>
      <p:sp>
        <p:nvSpPr>
          <p:cNvPr id="28676" name="矩形 5"/>
          <p:cNvSpPr>
            <a:spLocks noChangeArrowheads="1"/>
          </p:cNvSpPr>
          <p:nvPr/>
        </p:nvSpPr>
        <p:spPr bwMode="auto">
          <a:xfrm>
            <a:off x="7105650" y="4027488"/>
            <a:ext cx="4492625" cy="2308225"/>
          </a:xfrm>
          <a:prstGeom prst="rect">
            <a:avLst/>
          </a:prstGeom>
          <a:noFill/>
          <a:ln w="9525">
            <a:noFill/>
            <a:miter lim="800000"/>
            <a:headEnd/>
            <a:tailEnd/>
          </a:ln>
        </p:spPr>
        <p:txBody>
          <a:bodyPr wrap="none">
            <a:spAutoFit/>
          </a:bodyPr>
          <a:lstStyle/>
          <a:p>
            <a:r>
              <a:rPr lang="zh-CN" altLang="en-US" sz="4800">
                <a:solidFill>
                  <a:srgbClr val="FF3300"/>
                </a:solidFill>
              </a:rPr>
              <a:t>规避模板</a:t>
            </a:r>
            <a:endParaRPr lang="en-US" altLang="zh-CN" sz="4800">
              <a:solidFill>
                <a:srgbClr val="FF3300"/>
              </a:solidFill>
            </a:endParaRPr>
          </a:p>
          <a:p>
            <a:r>
              <a:rPr lang="zh-CN" altLang="en-US" sz="4800">
                <a:solidFill>
                  <a:srgbClr val="FF3300"/>
                </a:solidFill>
              </a:rPr>
              <a:t>注重地理思维和</a:t>
            </a:r>
            <a:endParaRPr lang="en-US" altLang="zh-CN" sz="4800">
              <a:solidFill>
                <a:srgbClr val="FF3300"/>
              </a:solidFill>
            </a:endParaRPr>
          </a:p>
          <a:p>
            <a:r>
              <a:rPr lang="zh-CN" altLang="en-US" sz="4800">
                <a:solidFill>
                  <a:srgbClr val="FF3300"/>
                </a:solidFill>
              </a:rPr>
              <a:t>学科素养考查</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8673"/>
                                        </p:tgtEl>
                                        <p:attrNameLst>
                                          <p:attrName>style.visibility</p:attrName>
                                        </p:attrNameLst>
                                      </p:cBhvr>
                                      <p:to>
                                        <p:strVal val="visible"/>
                                      </p:to>
                                    </p:set>
                                    <p:animEffect transition="in" filter="box(in)">
                                      <p:cBhvr>
                                        <p:cTn id="7" dur="500"/>
                                        <p:tgtEl>
                                          <p:spTgt spid="2867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1" nodeType="clickEffect">
                                  <p:stCondLst>
                                    <p:cond delay="0"/>
                                  </p:stCondLst>
                                  <p:childTnLst>
                                    <p:set>
                                      <p:cBhvr>
                                        <p:cTn id="18" dur="1" fill="hold">
                                          <p:stCondLst>
                                            <p:cond delay="0"/>
                                          </p:stCondLst>
                                        </p:cTn>
                                        <p:tgtEl>
                                          <p:spTgt spid="28676"/>
                                        </p:tgtEl>
                                        <p:attrNameLst>
                                          <p:attrName>style.visibility</p:attrName>
                                        </p:attrNameLst>
                                      </p:cBhvr>
                                      <p:to>
                                        <p:strVal val="visible"/>
                                      </p:to>
                                    </p:set>
                                    <p:anim calcmode="lin" valueType="num">
                                      <p:cBhvr>
                                        <p:cTn id="19" dur="500" fill="hold"/>
                                        <p:tgtEl>
                                          <p:spTgt spid="28676"/>
                                        </p:tgtEl>
                                        <p:attrNameLst>
                                          <p:attrName>ppt_w</p:attrName>
                                        </p:attrNameLst>
                                      </p:cBhvr>
                                      <p:tavLst>
                                        <p:tav tm="0">
                                          <p:val>
                                            <p:fltVal val="0"/>
                                          </p:val>
                                        </p:tav>
                                        <p:tav tm="100000">
                                          <p:val>
                                            <p:strVal val="#ppt_w"/>
                                          </p:val>
                                        </p:tav>
                                      </p:tavLst>
                                    </p:anim>
                                    <p:anim calcmode="lin" valueType="num">
                                      <p:cBhvr>
                                        <p:cTn id="20" dur="500" fill="hold"/>
                                        <p:tgtEl>
                                          <p:spTgt spid="28676"/>
                                        </p:tgtEl>
                                        <p:attrNameLst>
                                          <p:attrName>ppt_h</p:attrName>
                                        </p:attrNameLst>
                                      </p:cBhvr>
                                      <p:tavLst>
                                        <p:tav tm="0">
                                          <p:val>
                                            <p:fltVal val="0"/>
                                          </p:val>
                                        </p:tav>
                                        <p:tav tm="100000">
                                          <p:val>
                                            <p:strVal val="#ppt_h"/>
                                          </p:val>
                                        </p:tav>
                                      </p:tavLst>
                                    </p:anim>
                                    <p:animEffect transition="in" filter="fade">
                                      <p:cBhvr>
                                        <p:cTn id="21" dur="500"/>
                                        <p:tgtEl>
                                          <p:spTgt spid="2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8676"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图片 1"/>
          <p:cNvPicPr>
            <a:picLocks noChangeAspect="1" noChangeArrowheads="1"/>
          </p:cNvPicPr>
          <p:nvPr/>
        </p:nvPicPr>
        <p:blipFill>
          <a:blip r:embed="rId2"/>
          <a:srcRect/>
          <a:stretch>
            <a:fillRect/>
          </a:stretch>
        </p:blipFill>
        <p:spPr bwMode="auto">
          <a:xfrm>
            <a:off x="0" y="279400"/>
            <a:ext cx="5556250" cy="3913188"/>
          </a:xfrm>
          <a:prstGeom prst="rect">
            <a:avLst/>
          </a:prstGeom>
          <a:noFill/>
          <a:ln w="9525">
            <a:noFill/>
            <a:miter lim="800000"/>
            <a:headEnd/>
            <a:tailEnd/>
          </a:ln>
        </p:spPr>
      </p:pic>
      <p:sp>
        <p:nvSpPr>
          <p:cNvPr id="3" name="矩形 2"/>
          <p:cNvSpPr/>
          <p:nvPr/>
        </p:nvSpPr>
        <p:spPr>
          <a:xfrm>
            <a:off x="5711825" y="433388"/>
            <a:ext cx="5822950" cy="3046412"/>
          </a:xfrm>
          <a:prstGeom prst="rect">
            <a:avLst/>
          </a:prstGeom>
        </p:spPr>
        <p:txBody>
          <a:bodyPr>
            <a:spAutoFit/>
          </a:bodyPr>
          <a:lstStyle/>
          <a:p>
            <a:pPr algn="just">
              <a:spcAft>
                <a:spcPts val="0"/>
              </a:spcAft>
              <a:defRPr/>
            </a:pPr>
            <a:r>
              <a:rPr lang="zh-CN" altLang="en-US"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1</a:t>
            </a:r>
            <a:r>
              <a:rPr lang="zh-CN"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）分析大盐湖盛产卤虫的原因。（</a:t>
            </a:r>
            <a:r>
              <a:rPr lang="en-US"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6</a:t>
            </a:r>
            <a:r>
              <a:rPr lang="zh-CN"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分）</a:t>
            </a:r>
            <a:endParaRPr lang="zh-CN" altLang="zh-CN" kern="100" dirty="0">
              <a:solidFill>
                <a:schemeClr val="tx1"/>
              </a:solidFill>
              <a:latin typeface="Calibri" panose="020F0502020204030204" pitchFamily="34" charset="0"/>
              <a:ea typeface="宋体" panose="02010600030101010101" pitchFamily="2" charset="-122"/>
              <a:cs typeface="Times New Roman" panose="02020603050405020304" pitchFamily="18" charset="0"/>
            </a:endParaRPr>
          </a:p>
          <a:p>
            <a:pPr algn="just">
              <a:spcAft>
                <a:spcPts val="0"/>
              </a:spcAft>
              <a:defRPr/>
            </a:pPr>
            <a:r>
              <a:rPr lang="zh-CN"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2</a:t>
            </a:r>
            <a:r>
              <a:rPr lang="zh-CN"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）说明早年卤虫产业规模较小的原因。（</a:t>
            </a:r>
            <a:r>
              <a:rPr lang="en-US"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4</a:t>
            </a:r>
            <a:r>
              <a:rPr lang="zh-CN"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分）</a:t>
            </a:r>
            <a:endParaRPr lang="zh-CN" altLang="zh-CN" kern="100" dirty="0">
              <a:solidFill>
                <a:schemeClr val="tx1"/>
              </a:solidFill>
              <a:latin typeface="Calibri" panose="020F0502020204030204" pitchFamily="34" charset="0"/>
              <a:ea typeface="宋体" panose="02010600030101010101" pitchFamily="2" charset="-122"/>
              <a:cs typeface="Times New Roman" panose="02020603050405020304" pitchFamily="18" charset="0"/>
            </a:endParaRPr>
          </a:p>
          <a:p>
            <a:pPr algn="just">
              <a:spcAft>
                <a:spcPts val="0"/>
              </a:spcAft>
              <a:defRPr/>
            </a:pPr>
            <a:r>
              <a:rPr lang="zh-CN"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3</a:t>
            </a:r>
            <a:r>
              <a:rPr lang="zh-CN"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）推测</a:t>
            </a:r>
            <a:r>
              <a:rPr lang="en-US"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20</a:t>
            </a:r>
            <a:r>
              <a:rPr lang="zh-CN"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世纪</a:t>
            </a:r>
            <a:r>
              <a:rPr lang="en-US"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80</a:t>
            </a:r>
            <a:r>
              <a:rPr lang="zh-CN"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年代以来，水产养殖业快速发展的原因及其对大盐湖卤虫产业发展的影响。（</a:t>
            </a:r>
            <a:r>
              <a:rPr lang="en-US"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8</a:t>
            </a:r>
            <a:r>
              <a:rPr lang="zh-CN" altLang="zh-CN" kern="1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分）</a:t>
            </a:r>
            <a:endParaRPr lang="zh-CN" altLang="zh-CN" kern="100" dirty="0">
              <a:solidFill>
                <a:schemeClr val="tx1"/>
              </a:solidFill>
              <a:latin typeface="Calibri" panose="020F0502020204030204" pitchFamily="34" charset="0"/>
              <a:ea typeface="宋体" panose="02010600030101010101" pitchFamily="2" charset="-122"/>
              <a:cs typeface="Times New Roman" panose="02020603050405020304" pitchFamily="18" charset="0"/>
            </a:endParaRPr>
          </a:p>
          <a:p>
            <a:pPr algn="just">
              <a:spcAft>
                <a:spcPts val="0"/>
              </a:spcAft>
              <a:defRPr/>
            </a:pPr>
            <a:r>
              <a:rPr lang="zh-CN" altLang="zh-CN" kern="100" dirty="0">
                <a:solidFill>
                  <a:srgbClr val="0000CC"/>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kern="100" dirty="0">
                <a:solidFill>
                  <a:srgbClr val="0000CC"/>
                </a:solidFill>
                <a:latin typeface="Times New Roman" panose="02020603050405020304" pitchFamily="18" charset="0"/>
                <a:ea typeface="宋体" panose="02010600030101010101" pitchFamily="2" charset="-122"/>
                <a:cs typeface="Times New Roman" panose="02020603050405020304" pitchFamily="18" charset="0"/>
              </a:rPr>
              <a:t>4</a:t>
            </a:r>
            <a:r>
              <a:rPr lang="zh-CN" altLang="zh-CN" kern="100" dirty="0">
                <a:solidFill>
                  <a:srgbClr val="0000CC"/>
                </a:solidFill>
                <a:latin typeface="Times New Roman" panose="02020603050405020304" pitchFamily="18" charset="0"/>
                <a:ea typeface="宋体" panose="02010600030101010101" pitchFamily="2" charset="-122"/>
                <a:cs typeface="Times New Roman" panose="02020603050405020304" pitchFamily="18" charset="0"/>
              </a:rPr>
              <a:t>）你是否赞同继续在大盐湖发展卤虫捕捞业。请表明态度并说明理由。（</a:t>
            </a:r>
            <a:r>
              <a:rPr lang="en-US" altLang="zh-CN" kern="100" dirty="0">
                <a:solidFill>
                  <a:srgbClr val="0000CC"/>
                </a:solidFill>
                <a:latin typeface="Times New Roman" panose="02020603050405020304" pitchFamily="18" charset="0"/>
                <a:ea typeface="宋体" panose="02010600030101010101" pitchFamily="2" charset="-122"/>
                <a:cs typeface="Times New Roman" panose="02020603050405020304" pitchFamily="18" charset="0"/>
              </a:rPr>
              <a:t>4</a:t>
            </a:r>
            <a:r>
              <a:rPr lang="zh-CN" altLang="zh-CN" kern="100" dirty="0">
                <a:solidFill>
                  <a:srgbClr val="0000CC"/>
                </a:solidFill>
                <a:latin typeface="Times New Roman" panose="02020603050405020304" pitchFamily="18" charset="0"/>
                <a:ea typeface="宋体" panose="02010600030101010101" pitchFamily="2" charset="-122"/>
                <a:cs typeface="Times New Roman" panose="02020603050405020304" pitchFamily="18" charset="0"/>
              </a:rPr>
              <a:t>分）</a:t>
            </a:r>
            <a:endPar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endParaRPr>
          </a:p>
        </p:txBody>
      </p:sp>
      <p:sp>
        <p:nvSpPr>
          <p:cNvPr id="29699" name="矩形 3"/>
          <p:cNvSpPr>
            <a:spLocks noChangeArrowheads="1"/>
          </p:cNvSpPr>
          <p:nvPr/>
        </p:nvSpPr>
        <p:spPr bwMode="auto">
          <a:xfrm>
            <a:off x="417513" y="4332288"/>
            <a:ext cx="11568112" cy="1570037"/>
          </a:xfrm>
          <a:prstGeom prst="rect">
            <a:avLst/>
          </a:prstGeom>
          <a:noFill/>
          <a:ln w="9525">
            <a:noFill/>
            <a:miter lim="800000"/>
            <a:headEnd/>
            <a:tailEnd/>
          </a:ln>
        </p:spPr>
        <p:txBody>
          <a:bodyPr>
            <a:spAutoFit/>
          </a:bodyPr>
          <a:lstStyle/>
          <a:p>
            <a:r>
              <a:rPr lang="zh-CN" altLang="en-US" sz="2800">
                <a:solidFill>
                  <a:srgbClr val="FF3300"/>
                </a:solidFill>
              </a:rPr>
              <a:t>规避模板</a:t>
            </a:r>
            <a:endParaRPr lang="en-US" altLang="zh-CN" sz="2800">
              <a:solidFill>
                <a:srgbClr val="FF3300"/>
              </a:solidFill>
            </a:endParaRPr>
          </a:p>
          <a:p>
            <a:r>
              <a:rPr lang="zh-CN" altLang="en-US" sz="2800">
                <a:solidFill>
                  <a:srgbClr val="FF3300"/>
                </a:solidFill>
              </a:rPr>
              <a:t>注重地理思维和学科素养考查：具体问题具体分析</a:t>
            </a:r>
            <a:endParaRPr lang="en-US" altLang="zh-CN" sz="2800">
              <a:solidFill>
                <a:srgbClr val="FF3300"/>
              </a:solidFill>
            </a:endParaRPr>
          </a:p>
          <a:p>
            <a:r>
              <a:rPr lang="zh-CN" altLang="en-US" sz="4000">
                <a:solidFill>
                  <a:srgbClr val="0000CC"/>
                </a:solidFill>
              </a:rPr>
              <a:t>开放性设问：</a:t>
            </a:r>
            <a:r>
              <a:rPr lang="en-US" altLang="zh-CN" sz="2800">
                <a:solidFill>
                  <a:srgbClr val="0000CC"/>
                </a:solidFill>
              </a:rPr>
              <a:t>2014</a:t>
            </a:r>
            <a:r>
              <a:rPr lang="zh-CN" altLang="en-US" sz="2800">
                <a:solidFill>
                  <a:srgbClr val="0000CC"/>
                </a:solidFill>
              </a:rPr>
              <a:t>、</a:t>
            </a:r>
            <a:r>
              <a:rPr lang="en-US" altLang="zh-CN" sz="2800">
                <a:solidFill>
                  <a:srgbClr val="0000CC"/>
                </a:solidFill>
              </a:rPr>
              <a:t>2015</a:t>
            </a:r>
            <a:r>
              <a:rPr lang="zh-CN" altLang="en-US" sz="2800">
                <a:solidFill>
                  <a:srgbClr val="0000CC"/>
                </a:solidFill>
              </a:rPr>
              <a:t>全国</a:t>
            </a:r>
            <a:r>
              <a:rPr lang="en-US" altLang="zh-CN" sz="2800">
                <a:solidFill>
                  <a:srgbClr val="0000CC"/>
                </a:solidFill>
              </a:rPr>
              <a:t>I</a:t>
            </a:r>
            <a:r>
              <a:rPr lang="zh-CN" altLang="en-US" sz="2800">
                <a:solidFill>
                  <a:srgbClr val="0000CC"/>
                </a:solidFill>
              </a:rPr>
              <a:t>卷均有，全国</a:t>
            </a:r>
            <a:r>
              <a:rPr lang="en-US" altLang="zh-CN" sz="2800">
                <a:solidFill>
                  <a:srgbClr val="0000CC"/>
                </a:solidFill>
              </a:rPr>
              <a:t>II</a:t>
            </a:r>
            <a:r>
              <a:rPr lang="zh-CN" altLang="en-US" sz="2800">
                <a:solidFill>
                  <a:srgbClr val="0000CC"/>
                </a:solidFill>
              </a:rPr>
              <a:t>卷和安徽卷没有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9697"/>
                                        </p:tgtEl>
                                        <p:attrNameLst>
                                          <p:attrName>style.visibility</p:attrName>
                                        </p:attrNameLst>
                                      </p:cBhvr>
                                      <p:to>
                                        <p:strVal val="visible"/>
                                      </p:to>
                                    </p:set>
                                    <p:animEffect transition="in" filter="box(in)">
                                      <p:cBhvr>
                                        <p:cTn id="7" dur="500"/>
                                        <p:tgtEl>
                                          <p:spTgt spid="2969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29699"/>
                                        </p:tgtEl>
                                        <p:attrNameLst>
                                          <p:attrName>style.visibility</p:attrName>
                                        </p:attrNameLst>
                                      </p:cBhvr>
                                      <p:to>
                                        <p:strVal val="visible"/>
                                      </p:to>
                                    </p:set>
                                    <p:anim calcmode="lin" valueType="num">
                                      <p:cBhvr>
                                        <p:cTn id="19" dur="500" fill="hold"/>
                                        <p:tgtEl>
                                          <p:spTgt spid="29699"/>
                                        </p:tgtEl>
                                        <p:attrNameLst>
                                          <p:attrName>ppt_w</p:attrName>
                                        </p:attrNameLst>
                                      </p:cBhvr>
                                      <p:tavLst>
                                        <p:tav tm="0">
                                          <p:val>
                                            <p:fltVal val="0"/>
                                          </p:val>
                                        </p:tav>
                                        <p:tav tm="100000">
                                          <p:val>
                                            <p:strVal val="#ppt_w"/>
                                          </p:val>
                                        </p:tav>
                                      </p:tavLst>
                                    </p:anim>
                                    <p:anim calcmode="lin" valueType="num">
                                      <p:cBhvr>
                                        <p:cTn id="20" dur="500" fill="hold"/>
                                        <p:tgtEl>
                                          <p:spTgt spid="29699"/>
                                        </p:tgtEl>
                                        <p:attrNameLst>
                                          <p:attrName>ppt_h</p:attrName>
                                        </p:attrNameLst>
                                      </p:cBhvr>
                                      <p:tavLst>
                                        <p:tav tm="0">
                                          <p:val>
                                            <p:fltVal val="0"/>
                                          </p:val>
                                        </p:tav>
                                        <p:tav tm="100000">
                                          <p:val>
                                            <p:strVal val="#ppt_h"/>
                                          </p:val>
                                        </p:tav>
                                      </p:tavLst>
                                    </p:anim>
                                    <p:animEffect transition="in" filter="fade">
                                      <p:cBhvr>
                                        <p:cTn id="21"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969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443663" y="615950"/>
            <a:ext cx="5076825" cy="4524375"/>
          </a:xfrm>
          <a:prstGeom prst="rect">
            <a:avLst/>
          </a:prstGeom>
          <a:ln>
            <a:solidFill>
              <a:srgbClr val="FFFF00"/>
            </a:solidFill>
          </a:ln>
        </p:spPr>
        <p:txBody>
          <a:bodyPr>
            <a:spAutoFit/>
          </a:bodyPr>
          <a:lstStyle/>
          <a:p>
            <a:pPr>
              <a:spcAft>
                <a:spcPts val="0"/>
              </a:spcAft>
              <a:defRPr/>
            </a:pPr>
            <a:r>
              <a:rPr lang="en-US"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2014</a:t>
            </a:r>
            <a:r>
              <a:rPr lang="zh-CN" altLang="en-US" kern="0" dirty="0">
                <a:solidFill>
                  <a:schemeClr val="tx1"/>
                </a:solidFill>
                <a:latin typeface="Calibri" panose="020F0502020204030204" pitchFamily="34" charset="0"/>
                <a:ea typeface="宋体" panose="02010600030101010101" pitchFamily="2" charset="-122"/>
                <a:cs typeface="宋体" panose="02010600030101010101" pitchFamily="2" charset="-122"/>
              </a:rPr>
              <a:t>全国</a:t>
            </a:r>
            <a:r>
              <a:rPr lang="en-US"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I</a:t>
            </a:r>
            <a:r>
              <a:rPr lang="zh-CN" altLang="en-US" kern="0" dirty="0">
                <a:solidFill>
                  <a:schemeClr val="tx1"/>
                </a:solidFill>
                <a:latin typeface="Calibri" panose="020F0502020204030204" pitchFamily="34" charset="0"/>
                <a:ea typeface="宋体" panose="02010600030101010101" pitchFamily="2" charset="-122"/>
                <a:cs typeface="宋体" panose="02010600030101010101" pitchFamily="2" charset="-122"/>
              </a:rPr>
              <a:t>卷</a:t>
            </a:r>
            <a:r>
              <a:rPr lang="zh-CN"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a:t>
            </a:r>
            <a:r>
              <a:rPr lang="en-US"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1</a:t>
            </a:r>
            <a:r>
              <a:rPr lang="zh-CN"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）分析沙特阿拉伯建设国际磷酸盐工业中心的优势条件。（</a:t>
            </a:r>
            <a:r>
              <a:rPr lang="en-US"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8</a:t>
            </a:r>
            <a:r>
              <a:rPr lang="zh-CN"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分）</a:t>
            </a:r>
            <a:r>
              <a:rPr lang="en-US"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
            </a:r>
            <a:br>
              <a:rPr lang="en-US"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br>
            <a:r>
              <a:rPr lang="zh-CN"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a:t>
            </a:r>
            <a:r>
              <a:rPr lang="en-US"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2</a:t>
            </a:r>
            <a:r>
              <a:rPr lang="zh-CN"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）分析在甲地附近建设磷酸盐工业城需要克服的不利地理条件。（</a:t>
            </a:r>
            <a:r>
              <a:rPr lang="en-US"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8</a:t>
            </a:r>
            <a:r>
              <a:rPr lang="zh-CN"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分）</a:t>
            </a:r>
            <a:r>
              <a:rPr lang="en-US"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
            </a:r>
            <a:br>
              <a:rPr lang="en-US"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br>
            <a:r>
              <a:rPr lang="zh-CN"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a:t>
            </a:r>
            <a:r>
              <a:rPr lang="en-US"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3</a:t>
            </a:r>
            <a:r>
              <a:rPr lang="zh-CN"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）在甲地或乙地加工磷酸盐矿石，都会造成污染。有观点认为</a:t>
            </a:r>
            <a:r>
              <a:rPr lang="en-US"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a:t>
            </a:r>
            <a:r>
              <a:rPr lang="zh-CN"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与乙地相比，甲地加工磷酸盐矿石造成的污染危害较轻</a:t>
            </a:r>
            <a:r>
              <a:rPr lang="en-US"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a:t>
            </a:r>
            <a:r>
              <a:rPr lang="zh-CN"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。你是否赞同这种观点？请通过对甲、乙两地的对比分析，阐述理由。（</a:t>
            </a:r>
            <a:r>
              <a:rPr lang="en-US"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6</a:t>
            </a:r>
            <a:r>
              <a:rPr lang="zh-CN" altLang="zh-CN" kern="0" dirty="0">
                <a:solidFill>
                  <a:schemeClr val="tx1"/>
                </a:solidFill>
                <a:latin typeface="Calibri" panose="020F0502020204030204" pitchFamily="34" charset="0"/>
                <a:ea typeface="宋体" panose="02010600030101010101" pitchFamily="2" charset="-122"/>
                <a:cs typeface="宋体" panose="02010600030101010101" pitchFamily="2" charset="-122"/>
              </a:rPr>
              <a:t>分）</a:t>
            </a:r>
            <a:endParaRPr lang="zh-CN" altLang="zh-CN" kern="100" dirty="0">
              <a:solidFill>
                <a:schemeClr val="tx1"/>
              </a:solidFill>
              <a:latin typeface="Calibri" panose="020F0502020204030204" pitchFamily="34" charset="0"/>
              <a:ea typeface="宋体" panose="02010600030101010101" pitchFamily="2" charset="-122"/>
              <a:cs typeface="Times New Roman" panose="02020603050405020304" pitchFamily="18" charset="0"/>
            </a:endParaRPr>
          </a:p>
        </p:txBody>
      </p:sp>
      <p:pic>
        <p:nvPicPr>
          <p:cNvPr id="30722" name="图片 863"/>
          <p:cNvPicPr>
            <a:picLocks noChangeAspect="1"/>
          </p:cNvPicPr>
          <p:nvPr/>
        </p:nvPicPr>
        <p:blipFill>
          <a:blip r:embed="rId2"/>
          <a:srcRect/>
          <a:stretch>
            <a:fillRect/>
          </a:stretch>
        </p:blipFill>
        <p:spPr bwMode="auto">
          <a:xfrm>
            <a:off x="115888" y="166688"/>
            <a:ext cx="5849937" cy="5421312"/>
          </a:xfrm>
          <a:prstGeom prst="rect">
            <a:avLst/>
          </a:prstGeom>
          <a:noFill/>
          <a:ln w="9525">
            <a:noFill/>
            <a:miter lim="800000"/>
            <a:headEnd/>
            <a:tailEnd/>
          </a:ln>
        </p:spPr>
      </p:pic>
      <p:sp>
        <p:nvSpPr>
          <p:cNvPr id="30723" name="矩形 864"/>
          <p:cNvSpPr>
            <a:spLocks noChangeArrowheads="1"/>
          </p:cNvSpPr>
          <p:nvPr/>
        </p:nvSpPr>
        <p:spPr bwMode="auto">
          <a:xfrm>
            <a:off x="392113" y="5287963"/>
            <a:ext cx="11568112" cy="1570037"/>
          </a:xfrm>
          <a:prstGeom prst="rect">
            <a:avLst/>
          </a:prstGeom>
          <a:noFill/>
          <a:ln w="9525">
            <a:noFill/>
            <a:miter lim="800000"/>
            <a:headEnd/>
            <a:tailEnd/>
          </a:ln>
        </p:spPr>
        <p:txBody>
          <a:bodyPr>
            <a:spAutoFit/>
          </a:bodyPr>
          <a:lstStyle/>
          <a:p>
            <a:r>
              <a:rPr lang="zh-CN" altLang="en-US" sz="2800">
                <a:solidFill>
                  <a:srgbClr val="FF3300"/>
                </a:solidFill>
              </a:rPr>
              <a:t>规避模板</a:t>
            </a:r>
            <a:endParaRPr lang="en-US" altLang="zh-CN" sz="2800">
              <a:solidFill>
                <a:srgbClr val="FF3300"/>
              </a:solidFill>
            </a:endParaRPr>
          </a:p>
          <a:p>
            <a:r>
              <a:rPr lang="zh-CN" altLang="en-US" sz="2800">
                <a:solidFill>
                  <a:srgbClr val="FF3300"/>
                </a:solidFill>
              </a:rPr>
              <a:t>注重地理思维和学科素养考查</a:t>
            </a:r>
            <a:endParaRPr lang="en-US" altLang="zh-CN" sz="2800">
              <a:solidFill>
                <a:srgbClr val="FF3300"/>
              </a:solidFill>
            </a:endParaRPr>
          </a:p>
          <a:p>
            <a:r>
              <a:rPr lang="zh-CN" altLang="en-US" sz="4000">
                <a:solidFill>
                  <a:srgbClr val="0000CC"/>
                </a:solidFill>
              </a:rPr>
              <a:t>开放性设问：</a:t>
            </a:r>
            <a:r>
              <a:rPr lang="en-US" altLang="zh-CN" sz="2800">
                <a:solidFill>
                  <a:srgbClr val="0000CC"/>
                </a:solidFill>
              </a:rPr>
              <a:t>2014</a:t>
            </a:r>
            <a:r>
              <a:rPr lang="zh-CN" altLang="en-US" sz="2800">
                <a:solidFill>
                  <a:srgbClr val="0000CC"/>
                </a:solidFill>
              </a:rPr>
              <a:t>、</a:t>
            </a:r>
            <a:r>
              <a:rPr lang="en-US" altLang="zh-CN" sz="2800">
                <a:solidFill>
                  <a:srgbClr val="0000CC"/>
                </a:solidFill>
              </a:rPr>
              <a:t>2015</a:t>
            </a:r>
            <a:r>
              <a:rPr lang="zh-CN" altLang="en-US" sz="2800">
                <a:solidFill>
                  <a:srgbClr val="0000CC"/>
                </a:solidFill>
              </a:rPr>
              <a:t>全国</a:t>
            </a:r>
            <a:r>
              <a:rPr lang="en-US" altLang="zh-CN" sz="2800">
                <a:solidFill>
                  <a:srgbClr val="0000CC"/>
                </a:solidFill>
              </a:rPr>
              <a:t>I</a:t>
            </a:r>
            <a:r>
              <a:rPr lang="zh-CN" altLang="en-US" sz="2800">
                <a:solidFill>
                  <a:srgbClr val="0000CC"/>
                </a:solidFill>
              </a:rPr>
              <a:t>卷均有，全国</a:t>
            </a:r>
            <a:r>
              <a:rPr lang="en-US" altLang="zh-CN" sz="2800">
                <a:solidFill>
                  <a:srgbClr val="0000CC"/>
                </a:solidFill>
              </a:rPr>
              <a:t>II</a:t>
            </a:r>
            <a:r>
              <a:rPr lang="zh-CN" altLang="en-US" sz="2800">
                <a:solidFill>
                  <a:srgbClr val="0000CC"/>
                </a:solidFill>
              </a:rPr>
              <a:t>卷和安徽卷没有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box(in)">
                                      <p:cBhvr>
                                        <p:cTn id="7" dur="500"/>
                                        <p:tgtEl>
                                          <p:spTgt spid="3072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30723"/>
                                        </p:tgtEl>
                                        <p:attrNameLst>
                                          <p:attrName>style.visibility</p:attrName>
                                        </p:attrNameLst>
                                      </p:cBhvr>
                                      <p:to>
                                        <p:strVal val="visible"/>
                                      </p:to>
                                    </p:set>
                                    <p:anim calcmode="discrete" valueType="clr">
                                      <p:cBhvr override="childStyle">
                                        <p:cTn id="19" dur="80"/>
                                        <p:tgtEl>
                                          <p:spTgt spid="30723"/>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30723"/>
                                        </p:tgtEl>
                                        <p:attrNameLst>
                                          <p:attrName>fillcolor</p:attrName>
                                        </p:attrNameLst>
                                      </p:cBhvr>
                                      <p:tavLst>
                                        <p:tav tm="0">
                                          <p:val>
                                            <p:clrVal>
                                              <a:schemeClr val="accent2"/>
                                            </p:clrVal>
                                          </p:val>
                                        </p:tav>
                                        <p:tav tm="50000">
                                          <p:val>
                                            <p:clrVal>
                                              <a:schemeClr val="hlink"/>
                                            </p:clrVal>
                                          </p:val>
                                        </p:tav>
                                      </p:tavLst>
                                    </p:anim>
                                    <p:set>
                                      <p:cBhvr>
                                        <p:cTn id="21" dur="80"/>
                                        <p:tgtEl>
                                          <p:spTgt spid="3072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07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79725" y="350838"/>
            <a:ext cx="9312275" cy="1200150"/>
          </a:xfrm>
          <a:prstGeom prst="rect">
            <a:avLst/>
          </a:prstGeom>
          <a:ln>
            <a:solidFill>
              <a:srgbClr val="FFFF00"/>
            </a:solidFill>
          </a:ln>
        </p:spPr>
        <p:txBody>
          <a:bodyPr>
            <a:spAutoFit/>
          </a:bodyPr>
          <a:lstStyle/>
          <a:p>
            <a:pPr algn="just">
              <a:lnSpc>
                <a:spcPct val="150000"/>
              </a:lnSpc>
              <a:spcAft>
                <a:spcPts val="0"/>
              </a:spcAft>
              <a:defRPr/>
            </a:pP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  2015</a:t>
            </a:r>
            <a:r>
              <a:rPr lang="zh-CN" altLang="en-US"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安徽卷</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34</a:t>
            </a:r>
            <a:r>
              <a:rPr lang="zh-CN" altLang="en-US"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题</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1</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）简述福建省交通运输网的变化特点。（</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10</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分）</a:t>
            </a:r>
          </a:p>
          <a:p>
            <a:pPr algn="just">
              <a:lnSpc>
                <a:spcPct val="150000"/>
              </a:lnSpc>
              <a:spcAft>
                <a:spcPts val="0"/>
              </a:spcAft>
              <a:defRPr/>
            </a:pP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2</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）说明交通条件改善对福建省城市化的促进作用。（</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12</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分）</a:t>
            </a:r>
          </a:p>
        </p:txBody>
      </p:sp>
      <p:sp>
        <p:nvSpPr>
          <p:cNvPr id="3" name="矩形 2"/>
          <p:cNvSpPr/>
          <p:nvPr/>
        </p:nvSpPr>
        <p:spPr>
          <a:xfrm>
            <a:off x="2879725" y="1765300"/>
            <a:ext cx="9312275" cy="2124075"/>
          </a:xfrm>
          <a:prstGeom prst="rect">
            <a:avLst/>
          </a:prstGeom>
          <a:ln>
            <a:solidFill>
              <a:srgbClr val="FFFF00"/>
            </a:solidFill>
          </a:ln>
        </p:spPr>
        <p:txBody>
          <a:bodyPr>
            <a:spAutoFit/>
          </a:bodyPr>
          <a:lstStyle/>
          <a:p>
            <a:pPr>
              <a:spcAft>
                <a:spcPts val="0"/>
              </a:spcAft>
              <a:defRPr/>
            </a:pP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  2015</a:t>
            </a:r>
            <a:r>
              <a:rPr lang="zh-CN" altLang="en-US"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安徽卷</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35</a:t>
            </a:r>
            <a:r>
              <a:rPr lang="zh-CN" altLang="en-US"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题</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1</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）描述图示区域河流干流流向。（</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10</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分）</a:t>
            </a:r>
          </a:p>
          <a:p>
            <a:pPr algn="just">
              <a:lnSpc>
                <a:spcPct val="150000"/>
              </a:lnSpc>
              <a:spcAft>
                <a:spcPts val="0"/>
              </a:spcAft>
              <a:defRPr/>
            </a:pPr>
            <a:r>
              <a:rPr lang="zh-CN" altLang="zh-CN" kern="0" dirty="0">
                <a:solidFill>
                  <a:srgbClr val="0000CC"/>
                </a:solidFill>
                <a:latin typeface="Calibri" panose="020F0502020204030204" pitchFamily="34" charset="0"/>
                <a:ea typeface="宋体" panose="02010600030101010101" pitchFamily="2" charset="-122"/>
                <a:cs typeface="宋体" panose="02010600030101010101" pitchFamily="2" charset="-122"/>
              </a:rPr>
              <a:t>（</a:t>
            </a:r>
            <a:r>
              <a:rPr lang="en-US" altLang="zh-CN" kern="0" dirty="0">
                <a:solidFill>
                  <a:srgbClr val="0000CC"/>
                </a:solidFill>
                <a:latin typeface="Calibri" panose="020F0502020204030204" pitchFamily="34" charset="0"/>
                <a:ea typeface="宋体" panose="02010600030101010101" pitchFamily="2" charset="-122"/>
                <a:cs typeface="宋体" panose="02010600030101010101" pitchFamily="2" charset="-122"/>
              </a:rPr>
              <a:t>2</a:t>
            </a:r>
            <a:r>
              <a:rPr lang="zh-CN" altLang="zh-CN" kern="0" dirty="0">
                <a:solidFill>
                  <a:srgbClr val="0000CC"/>
                </a:solidFill>
                <a:latin typeface="Calibri" panose="020F0502020204030204" pitchFamily="34" charset="0"/>
                <a:ea typeface="宋体" panose="02010600030101010101" pitchFamily="2" charset="-122"/>
                <a:cs typeface="宋体" panose="02010600030101010101" pitchFamily="2" charset="-122"/>
              </a:rPr>
              <a:t>）简析巴音布鲁克湿地的形成条件（</a:t>
            </a:r>
            <a:r>
              <a:rPr lang="en-US" altLang="zh-CN" kern="0" dirty="0">
                <a:solidFill>
                  <a:srgbClr val="0000CC"/>
                </a:solidFill>
                <a:latin typeface="Calibri" panose="020F0502020204030204" pitchFamily="34" charset="0"/>
                <a:ea typeface="宋体" panose="02010600030101010101" pitchFamily="2" charset="-122"/>
                <a:cs typeface="宋体" panose="02010600030101010101" pitchFamily="2" charset="-122"/>
              </a:rPr>
              <a:t>14</a:t>
            </a:r>
            <a:r>
              <a:rPr lang="zh-CN" altLang="zh-CN" kern="0" dirty="0">
                <a:solidFill>
                  <a:srgbClr val="0000CC"/>
                </a:solidFill>
                <a:latin typeface="Calibri" panose="020F0502020204030204" pitchFamily="34" charset="0"/>
                <a:ea typeface="宋体" panose="02010600030101010101" pitchFamily="2" charset="-122"/>
                <a:cs typeface="宋体" panose="02010600030101010101" pitchFamily="2" charset="-122"/>
              </a:rPr>
              <a:t>分）</a:t>
            </a:r>
            <a:endPar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endParaRPr>
          </a:p>
          <a:p>
            <a:pPr algn="just">
              <a:lnSpc>
                <a:spcPct val="150000"/>
              </a:lnSpc>
              <a:spcAft>
                <a:spcPts val="0"/>
              </a:spcAft>
              <a:defRPr/>
            </a:pP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3</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）请你对巴音布鲁克天鹅自然保护区生态环境保护提出建议。（</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10</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分）</a:t>
            </a:r>
          </a:p>
        </p:txBody>
      </p:sp>
      <p:sp>
        <p:nvSpPr>
          <p:cNvPr id="4" name="矩形 3"/>
          <p:cNvSpPr/>
          <p:nvPr/>
        </p:nvSpPr>
        <p:spPr>
          <a:xfrm>
            <a:off x="2879725" y="4105275"/>
            <a:ext cx="8334375" cy="1200150"/>
          </a:xfrm>
          <a:prstGeom prst="rect">
            <a:avLst/>
          </a:prstGeom>
          <a:ln>
            <a:solidFill>
              <a:srgbClr val="FFFF00"/>
            </a:solidFill>
          </a:ln>
        </p:spPr>
        <p:txBody>
          <a:bodyPr>
            <a:spAutoFit/>
          </a:bodyPr>
          <a:lstStyle/>
          <a:p>
            <a:pPr algn="just">
              <a:spcAft>
                <a:spcPts val="0"/>
              </a:spcAft>
              <a:defRPr/>
            </a:pP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 2014</a:t>
            </a:r>
            <a:r>
              <a:rPr lang="zh-CN" altLang="en-US"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安徽卷</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34</a:t>
            </a:r>
            <a:r>
              <a:rPr lang="zh-CN" altLang="en-US"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题</a:t>
            </a:r>
            <a:r>
              <a:rPr lang="en-US" altLang="zh-CN" kern="100" dirty="0">
                <a:solidFill>
                  <a:srgbClr val="0000CC"/>
                </a:solidFill>
                <a:latin typeface="宋体" panose="02010600030101010101" pitchFamily="2" charset="-122"/>
                <a:ea typeface="宋体" panose="02010600030101010101" pitchFamily="2" charset="-122"/>
                <a:cs typeface="Times New Roman" panose="02020603050405020304" pitchFamily="18" charset="0"/>
              </a:rPr>
              <a:t>(1)</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简述甘肃省地理位置的特点。</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(8</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分</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a:t>
            </a:r>
            <a:endPar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endParaRPr>
          </a:p>
          <a:p>
            <a:pPr algn="just">
              <a:spcAft>
                <a:spcPts val="0"/>
              </a:spcAft>
              <a:defRPr/>
            </a:pPr>
            <a:r>
              <a:rPr lang="en-US" altLang="zh-CN" kern="100" dirty="0">
                <a:solidFill>
                  <a:srgbClr val="0000CC"/>
                </a:solidFill>
                <a:latin typeface="宋体" panose="02010600030101010101" pitchFamily="2" charset="-122"/>
                <a:ea typeface="宋体" panose="02010600030101010101" pitchFamily="2" charset="-122"/>
                <a:cs typeface="Times New Roman" panose="02020603050405020304" pitchFamily="18" charset="0"/>
              </a:rPr>
              <a:t>(2)</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分析甘肃省种植中药材的区位优势。</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(12</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分</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a:t>
            </a:r>
            <a:endPar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endParaRPr>
          </a:p>
          <a:p>
            <a:pPr algn="just">
              <a:spcAft>
                <a:spcPts val="0"/>
              </a:spcAft>
              <a:defRPr/>
            </a:pPr>
            <a:r>
              <a:rPr lang="en-US" altLang="zh-CN" kern="100" dirty="0">
                <a:solidFill>
                  <a:srgbClr val="0000CC"/>
                </a:solidFill>
                <a:latin typeface="宋体" panose="02010600030101010101" pitchFamily="2" charset="-122"/>
                <a:ea typeface="宋体" panose="02010600030101010101" pitchFamily="2" charset="-122"/>
                <a:cs typeface="Times New Roman" panose="02020603050405020304" pitchFamily="18" charset="0"/>
              </a:rPr>
              <a:t>(3)</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说明依托中药材发展工业对甘肃省的积极影响。</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(12</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分</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a:t>
            </a:r>
            <a:endPar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endParaRPr>
          </a:p>
        </p:txBody>
      </p:sp>
      <p:sp>
        <p:nvSpPr>
          <p:cNvPr id="5" name="矩形 4"/>
          <p:cNvSpPr/>
          <p:nvPr/>
        </p:nvSpPr>
        <p:spPr>
          <a:xfrm>
            <a:off x="2879725" y="5543550"/>
            <a:ext cx="9197975" cy="1200150"/>
          </a:xfrm>
          <a:prstGeom prst="rect">
            <a:avLst/>
          </a:prstGeom>
          <a:ln>
            <a:solidFill>
              <a:srgbClr val="FFFF00"/>
            </a:solidFill>
          </a:ln>
        </p:spPr>
        <p:txBody>
          <a:bodyPr>
            <a:spAutoFit/>
          </a:bodyPr>
          <a:lstStyle/>
          <a:p>
            <a:pPr algn="just">
              <a:spcAft>
                <a:spcPts val="0"/>
              </a:spcAft>
              <a:defRPr/>
            </a:pP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 2014</a:t>
            </a:r>
            <a:r>
              <a:rPr lang="zh-CN" altLang="en-US"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安徽卷</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35</a:t>
            </a:r>
            <a:r>
              <a:rPr lang="zh-CN" altLang="en-US"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题</a:t>
            </a:r>
            <a:r>
              <a:rPr lang="en-US" altLang="zh-CN" kern="100" dirty="0">
                <a:solidFill>
                  <a:srgbClr val="0000CC"/>
                </a:solidFill>
                <a:latin typeface="宋体" panose="02010600030101010101" pitchFamily="2" charset="-122"/>
                <a:ea typeface="宋体" panose="02010600030101010101" pitchFamily="2" charset="-122"/>
                <a:cs typeface="Times New Roman" panose="02020603050405020304" pitchFamily="18" charset="0"/>
              </a:rPr>
              <a:t>(1)</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描述图示地区霾的年平均日数空间布特点，并分析甲地霾日数夏季少于冬季的原因。</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(1 6</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分</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a:t>
            </a:r>
            <a:endPar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endParaRPr>
          </a:p>
          <a:p>
            <a:pPr algn="just">
              <a:spcAft>
                <a:spcPts val="0"/>
              </a:spcAft>
              <a:defRPr/>
            </a:pPr>
            <a:r>
              <a:rPr lang="en-US" altLang="zh-CN" kern="100" dirty="0">
                <a:solidFill>
                  <a:srgbClr val="0000CC"/>
                </a:solidFill>
                <a:latin typeface="宋体" panose="02010600030101010101" pitchFamily="2" charset="-122"/>
                <a:ea typeface="宋体" panose="02010600030101010101" pitchFamily="2" charset="-122"/>
                <a:cs typeface="Times New Roman" panose="02020603050405020304" pitchFamily="18" charset="0"/>
              </a:rPr>
              <a:t>(2)</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简述乙地具备承办冬奥会雪上项目比赛的有利自然条件。</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(8</a:t>
            </a:r>
            <a:r>
              <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分</a:t>
            </a:r>
            <a:r>
              <a:rPr lang="en-US"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rPr>
              <a:t>)</a:t>
            </a:r>
            <a:endParaRPr lang="zh-CN" altLang="zh-CN" kern="100" dirty="0">
              <a:solidFill>
                <a:srgbClr val="0000CC"/>
              </a:solidFill>
              <a:latin typeface="Calibri" panose="020F0502020204030204" pitchFamily="34" charset="0"/>
              <a:ea typeface="宋体" panose="02010600030101010101" pitchFamily="2" charset="-122"/>
              <a:cs typeface="Times New Roman" panose="02020603050405020304" pitchFamily="18" charset="0"/>
            </a:endParaRPr>
          </a:p>
        </p:txBody>
      </p:sp>
      <p:pic>
        <p:nvPicPr>
          <p:cNvPr id="31749" name="图片 5"/>
          <p:cNvPicPr>
            <a:picLocks noChangeAspect="1" noChangeArrowheads="1"/>
          </p:cNvPicPr>
          <p:nvPr/>
        </p:nvPicPr>
        <p:blipFill>
          <a:blip r:embed="rId2"/>
          <a:srcRect/>
          <a:stretch>
            <a:fillRect/>
          </a:stretch>
        </p:blipFill>
        <p:spPr bwMode="auto">
          <a:xfrm>
            <a:off x="160338" y="5305425"/>
            <a:ext cx="2554287" cy="1552575"/>
          </a:xfrm>
          <a:prstGeom prst="rect">
            <a:avLst/>
          </a:prstGeom>
          <a:noFill/>
          <a:ln w="9525">
            <a:noFill/>
            <a:miter lim="800000"/>
            <a:headEnd/>
            <a:tailEnd/>
          </a:ln>
        </p:spPr>
      </p:pic>
      <p:pic>
        <p:nvPicPr>
          <p:cNvPr id="31750" name="图片 6"/>
          <p:cNvPicPr>
            <a:picLocks noChangeAspect="1" noChangeArrowheads="1"/>
          </p:cNvPicPr>
          <p:nvPr/>
        </p:nvPicPr>
        <p:blipFill>
          <a:blip r:embed="rId3"/>
          <a:srcRect/>
          <a:stretch>
            <a:fillRect/>
          </a:stretch>
        </p:blipFill>
        <p:spPr bwMode="auto">
          <a:xfrm>
            <a:off x="160338" y="3771900"/>
            <a:ext cx="2554287" cy="1533525"/>
          </a:xfrm>
          <a:prstGeom prst="rect">
            <a:avLst/>
          </a:prstGeom>
          <a:noFill/>
          <a:ln w="9525">
            <a:noFill/>
            <a:miter lim="800000"/>
            <a:headEnd/>
            <a:tailEnd/>
          </a:ln>
        </p:spPr>
      </p:pic>
      <p:grpSp>
        <p:nvGrpSpPr>
          <p:cNvPr id="31751" name="组合 7"/>
          <p:cNvGrpSpPr>
            <a:grpSpLocks/>
          </p:cNvGrpSpPr>
          <p:nvPr/>
        </p:nvGrpSpPr>
        <p:grpSpPr bwMode="auto">
          <a:xfrm>
            <a:off x="301625" y="227013"/>
            <a:ext cx="2195513" cy="1538287"/>
            <a:chOff x="0" y="0"/>
            <a:chExt cx="4629150" cy="4189268"/>
          </a:xfrm>
        </p:grpSpPr>
        <p:pic>
          <p:nvPicPr>
            <p:cNvPr id="31755" name="图片 8" descr="图片1"/>
            <p:cNvPicPr>
              <a:picLocks noChangeAspect="1"/>
            </p:cNvPicPr>
            <p:nvPr/>
          </p:nvPicPr>
          <p:blipFill>
            <a:blip r:embed="rId4"/>
            <a:srcRect/>
            <a:stretch>
              <a:fillRect/>
            </a:stretch>
          </p:blipFill>
          <p:spPr bwMode="auto">
            <a:xfrm>
              <a:off x="0" y="0"/>
              <a:ext cx="4629150" cy="3810000"/>
            </a:xfrm>
            <a:prstGeom prst="rect">
              <a:avLst/>
            </a:prstGeom>
            <a:noFill/>
            <a:ln w="9525">
              <a:noFill/>
              <a:miter lim="800000"/>
              <a:headEnd/>
              <a:tailEnd/>
            </a:ln>
          </p:spPr>
        </p:pic>
        <p:sp>
          <p:nvSpPr>
            <p:cNvPr id="10" name="文本框 535"/>
            <p:cNvSpPr txBox="1"/>
            <p:nvPr/>
          </p:nvSpPr>
          <p:spPr>
            <a:xfrm>
              <a:off x="2018350" y="3903931"/>
              <a:ext cx="515466" cy="285337"/>
            </a:xfrm>
            <a:prstGeom prst="rect">
              <a:avLst/>
            </a:prstGeom>
            <a:solidFill>
              <a:sysClr val="window" lastClr="FFFFFF"/>
            </a:solidFill>
            <a:ln w="6350">
              <a:noFill/>
            </a:ln>
            <a:effectLst/>
          </p:spPr>
          <p:txBody>
            <a:bodyPr/>
            <a:lstStyle/>
            <a:p>
              <a:pPr algn="just">
                <a:spcAft>
                  <a:spcPts val="0"/>
                </a:spcAft>
                <a:defRPr/>
              </a:pPr>
              <a:r>
                <a:rPr lang="zh-CN" sz="1050" kern="100">
                  <a:latin typeface="Calibri" panose="020F0502020204030204" pitchFamily="34" charset="0"/>
                  <a:ea typeface="宋体" panose="02010600030101010101" pitchFamily="2" charset="-122"/>
                  <a:cs typeface="Times New Roman" panose="02020603050405020304" pitchFamily="18" charset="0"/>
                </a:rPr>
                <a:t>图</a:t>
              </a:r>
              <a:r>
                <a:rPr lang="en-US" sz="1050" kern="100">
                  <a:latin typeface="Calibri" panose="020F0502020204030204" pitchFamily="34" charset="0"/>
                  <a:ea typeface="宋体" panose="02010600030101010101" pitchFamily="2" charset="-122"/>
                  <a:cs typeface="Times New Roman" panose="02020603050405020304" pitchFamily="18" charset="0"/>
                </a:rPr>
                <a:t>8</a:t>
              </a:r>
              <a:endParaRPr lang="zh-CN" sz="1050" kern="100">
                <a:latin typeface="Calibri" panose="020F0502020204030204" pitchFamily="34" charset="0"/>
                <a:ea typeface="宋体" panose="02010600030101010101" pitchFamily="2" charset="-122"/>
                <a:cs typeface="Times New Roman" panose="02020603050405020304" pitchFamily="18" charset="0"/>
              </a:endParaRPr>
            </a:p>
          </p:txBody>
        </p:sp>
      </p:grpSp>
      <p:grpSp>
        <p:nvGrpSpPr>
          <p:cNvPr id="31752" name="组合 10"/>
          <p:cNvGrpSpPr>
            <a:grpSpLocks/>
          </p:cNvGrpSpPr>
          <p:nvPr/>
        </p:nvGrpSpPr>
        <p:grpSpPr bwMode="auto">
          <a:xfrm>
            <a:off x="301625" y="1811338"/>
            <a:ext cx="2195513" cy="1820862"/>
            <a:chOff x="0" y="0"/>
            <a:chExt cx="4733925" cy="4265468"/>
          </a:xfrm>
        </p:grpSpPr>
        <p:pic>
          <p:nvPicPr>
            <p:cNvPr id="31753" name="图片 11" descr="图片2"/>
            <p:cNvPicPr>
              <a:picLocks noChangeAspect="1"/>
            </p:cNvPicPr>
            <p:nvPr/>
          </p:nvPicPr>
          <p:blipFill>
            <a:blip r:embed="rId5"/>
            <a:srcRect/>
            <a:stretch>
              <a:fillRect/>
            </a:stretch>
          </p:blipFill>
          <p:spPr bwMode="auto">
            <a:xfrm>
              <a:off x="0" y="0"/>
              <a:ext cx="4733925" cy="3971925"/>
            </a:xfrm>
            <a:prstGeom prst="rect">
              <a:avLst/>
            </a:prstGeom>
            <a:noFill/>
            <a:ln w="9525">
              <a:noFill/>
              <a:miter lim="800000"/>
              <a:headEnd/>
              <a:tailEnd/>
            </a:ln>
          </p:spPr>
        </p:pic>
        <p:sp>
          <p:nvSpPr>
            <p:cNvPr id="13" name="文本框 608"/>
            <p:cNvSpPr txBox="1"/>
            <p:nvPr/>
          </p:nvSpPr>
          <p:spPr>
            <a:xfrm>
              <a:off x="2067455" y="3982839"/>
              <a:ext cx="513441" cy="282629"/>
            </a:xfrm>
            <a:prstGeom prst="rect">
              <a:avLst/>
            </a:prstGeom>
            <a:solidFill>
              <a:sysClr val="window" lastClr="FFFFFF"/>
            </a:solidFill>
            <a:ln w="6350">
              <a:noFill/>
            </a:ln>
            <a:effectLst/>
          </p:spPr>
          <p:txBody>
            <a:bodyPr/>
            <a:lstStyle/>
            <a:p>
              <a:pPr algn="just">
                <a:spcAft>
                  <a:spcPts val="0"/>
                </a:spcAft>
                <a:defRPr/>
              </a:pPr>
              <a:r>
                <a:rPr lang="zh-CN" sz="1050" kern="100">
                  <a:latin typeface="Calibri" panose="020F0502020204030204" pitchFamily="34" charset="0"/>
                  <a:ea typeface="宋体" panose="02010600030101010101" pitchFamily="2" charset="-122"/>
                  <a:cs typeface="Times New Roman" panose="02020603050405020304" pitchFamily="18" charset="0"/>
                </a:rPr>
                <a:t>图</a:t>
              </a:r>
              <a:r>
                <a:rPr lang="en-US" sz="1050" kern="100">
                  <a:latin typeface="Calibri" panose="020F0502020204030204" pitchFamily="34" charset="0"/>
                  <a:ea typeface="宋体" panose="02010600030101010101" pitchFamily="2" charset="-122"/>
                  <a:cs typeface="Times New Roman" panose="02020603050405020304" pitchFamily="18" charset="0"/>
                </a:rPr>
                <a:t>9</a:t>
              </a:r>
              <a:endParaRPr lang="zh-CN" sz="1050" kern="100">
                <a:latin typeface="Calibri" panose="020F0502020204030204" pitchFamily="34" charset="0"/>
                <a:ea typeface="宋体" panose="02010600030101010101" pitchFamily="2" charset="-122"/>
                <a:cs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1751"/>
                                        </p:tgtEl>
                                        <p:attrNameLst>
                                          <p:attrName>style.visibility</p:attrName>
                                        </p:attrNameLst>
                                      </p:cBhvr>
                                      <p:to>
                                        <p:strVal val="visible"/>
                                      </p:to>
                                    </p:set>
                                    <p:animEffect transition="in" filter="box(in)">
                                      <p:cBhvr>
                                        <p:cTn id="7" dur="500"/>
                                        <p:tgtEl>
                                          <p:spTgt spid="3175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1752"/>
                                        </p:tgtEl>
                                        <p:attrNameLst>
                                          <p:attrName>style.visibility</p:attrName>
                                        </p:attrNameLst>
                                      </p:cBhvr>
                                      <p:to>
                                        <p:strVal val="visible"/>
                                      </p:to>
                                    </p:set>
                                    <p:animEffect transition="in" filter="box(in)">
                                      <p:cBhvr>
                                        <p:cTn id="17" dur="500"/>
                                        <p:tgtEl>
                                          <p:spTgt spid="3175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nodeType="clickEffect">
                                  <p:stCondLst>
                                    <p:cond delay="0"/>
                                  </p:stCondLst>
                                  <p:childTnLst>
                                    <p:set>
                                      <p:cBhvr>
                                        <p:cTn id="28" dur="1" fill="hold">
                                          <p:stCondLst>
                                            <p:cond delay="0"/>
                                          </p:stCondLst>
                                        </p:cTn>
                                        <p:tgtEl>
                                          <p:spTgt spid="31750"/>
                                        </p:tgtEl>
                                        <p:attrNameLst>
                                          <p:attrName>style.visibility</p:attrName>
                                        </p:attrNameLst>
                                      </p:cBhvr>
                                      <p:to>
                                        <p:strVal val="visible"/>
                                      </p:to>
                                    </p:set>
                                    <p:animEffect transition="in" filter="box(in)">
                                      <p:cBhvr>
                                        <p:cTn id="29" dur="500"/>
                                        <p:tgtEl>
                                          <p:spTgt spid="31750"/>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nodeType="clickEffect">
                                  <p:stCondLst>
                                    <p:cond delay="0"/>
                                  </p:stCondLst>
                                  <p:childTnLst>
                                    <p:set>
                                      <p:cBhvr>
                                        <p:cTn id="40" dur="1" fill="hold">
                                          <p:stCondLst>
                                            <p:cond delay="0"/>
                                          </p:stCondLst>
                                        </p:cTn>
                                        <p:tgtEl>
                                          <p:spTgt spid="31749"/>
                                        </p:tgtEl>
                                        <p:attrNameLst>
                                          <p:attrName>style.visibility</p:attrName>
                                        </p:attrNameLst>
                                      </p:cBhvr>
                                      <p:to>
                                        <p:strVal val="visible"/>
                                      </p:to>
                                    </p:set>
                                    <p:animEffect transition="in" filter="box(in)">
                                      <p:cBhvr>
                                        <p:cTn id="41" dur="500"/>
                                        <p:tgtEl>
                                          <p:spTgt spid="31749"/>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animEffect transition="in" filter="fade">
                                      <p:cBhvr>
                                        <p:cTn id="4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55813" y="355600"/>
            <a:ext cx="7878762" cy="1077913"/>
          </a:xfrm>
          <a:prstGeom prst="rect">
            <a:avLst/>
          </a:prstGeom>
        </p:spPr>
        <p:txBody>
          <a:bodyPr wrap="none">
            <a:spAutoFit/>
          </a:bodyPr>
          <a:lstStyle/>
          <a:p>
            <a:pPr>
              <a:defRPr/>
            </a:pPr>
            <a:r>
              <a:rPr lang="zh-CN" altLang="en-US" sz="4000" kern="100" dirty="0">
                <a:solidFill>
                  <a:srgbClr val="FF0000"/>
                </a:solidFill>
                <a:latin typeface="Calibri" panose="020F0502020204030204" pitchFamily="34" charset="0"/>
                <a:cs typeface="Times New Roman" panose="02020603050405020304" pitchFamily="18" charset="0"/>
              </a:rPr>
              <a:t>第二部分：对高考复习的基本认识</a:t>
            </a:r>
            <a:endParaRPr lang="en-US" altLang="zh-CN" sz="4000" dirty="0">
              <a:solidFill>
                <a:srgbClr val="FF3300"/>
              </a:solidFill>
              <a:latin typeface="Arial" charset="0"/>
              <a:ea typeface="黑体" pitchFamily="2" charset="-122"/>
              <a:sym typeface="Arial" charset="0"/>
            </a:endParaRPr>
          </a:p>
          <a:p>
            <a:pPr>
              <a:defRPr/>
            </a:pPr>
            <a:endParaRPr lang="zh-CN" altLang="en-US" dirty="0"/>
          </a:p>
        </p:txBody>
      </p:sp>
      <p:sp>
        <p:nvSpPr>
          <p:cNvPr id="4" name="矩形 3"/>
          <p:cNvSpPr/>
          <p:nvPr/>
        </p:nvSpPr>
        <p:spPr>
          <a:xfrm>
            <a:off x="1825625" y="2376488"/>
            <a:ext cx="8772525" cy="3538537"/>
          </a:xfrm>
          <a:prstGeom prst="rect">
            <a:avLst/>
          </a:prstGeom>
        </p:spPr>
        <p:txBody>
          <a:bodyPr>
            <a:spAutoFit/>
          </a:bodyPr>
          <a:lstStyle/>
          <a:p>
            <a:pPr algn="just">
              <a:spcAft>
                <a:spcPts val="0"/>
              </a:spcAft>
              <a:defRPr/>
            </a:pPr>
            <a:r>
              <a:rPr lang="zh-CN" altLang="zh-CN" sz="2800" kern="100" dirty="0">
                <a:solidFill>
                  <a:srgbClr val="000000"/>
                </a:solidFill>
                <a:latin typeface="Times New Roman" panose="02020603050405020304" pitchFamily="18" charset="0"/>
                <a:ea typeface="宋体" panose="02010600030101010101" pitchFamily="2" charset="-122"/>
              </a:rPr>
              <a:t>◆复习时间多于新课</a:t>
            </a:r>
            <a:r>
              <a:rPr lang="zh-CN" altLang="zh-CN" sz="2800" kern="100" dirty="0">
                <a:solidFill>
                  <a:srgbClr val="FF6600"/>
                </a:solidFill>
                <a:latin typeface="Times New Roman" panose="02020603050405020304" pitchFamily="18" charset="0"/>
                <a:ea typeface="宋体" panose="02010600030101010101" pitchFamily="2" charset="-122"/>
              </a:rPr>
              <a:t>（长时间炒冷饭）</a:t>
            </a:r>
            <a:endParaRPr lang="zh-CN" altLang="zh-CN" sz="2800" kern="100" dirty="0">
              <a:solidFill>
                <a:srgbClr val="000000"/>
              </a:solidFill>
              <a:latin typeface="Times New Roman" panose="02020603050405020304" pitchFamily="18" charset="0"/>
              <a:ea typeface="宋体" panose="02010600030101010101" pitchFamily="2" charset="-122"/>
            </a:endParaRPr>
          </a:p>
          <a:p>
            <a:pPr algn="just">
              <a:spcAft>
                <a:spcPts val="0"/>
              </a:spcAft>
              <a:defRPr/>
            </a:pPr>
            <a:r>
              <a:rPr lang="zh-CN" altLang="zh-CN" sz="2800" kern="100" dirty="0">
                <a:solidFill>
                  <a:srgbClr val="000000"/>
                </a:solidFill>
                <a:latin typeface="Times New Roman" panose="02020603050405020304" pitchFamily="18" charset="0"/>
                <a:ea typeface="宋体" panose="02010600030101010101" pitchFamily="2" charset="-122"/>
              </a:rPr>
              <a:t>◆复习教学</a:t>
            </a:r>
            <a:r>
              <a:rPr lang="en-US" altLang="zh-CN" sz="2800" kern="100" dirty="0">
                <a:solidFill>
                  <a:srgbClr val="000000"/>
                </a:solidFill>
                <a:latin typeface="Times New Roman" panose="02020603050405020304" pitchFamily="18" charset="0"/>
                <a:ea typeface="宋体" panose="02010600030101010101" pitchFamily="2" charset="-122"/>
              </a:rPr>
              <a:t>=</a:t>
            </a:r>
            <a:r>
              <a:rPr lang="zh-CN" altLang="zh-CN" sz="2800" kern="100" dirty="0">
                <a:solidFill>
                  <a:srgbClr val="000000"/>
                </a:solidFill>
                <a:latin typeface="Times New Roman" panose="02020603050405020304" pitchFamily="18" charset="0"/>
                <a:ea typeface="宋体" panose="02010600030101010101" pitchFamily="2" charset="-122"/>
              </a:rPr>
              <a:t>讲资料</a:t>
            </a:r>
            <a:r>
              <a:rPr lang="zh-CN" altLang="zh-CN" sz="2800" kern="100" dirty="0">
                <a:solidFill>
                  <a:srgbClr val="FF6600"/>
                </a:solidFill>
                <a:latin typeface="Times New Roman" panose="02020603050405020304" pitchFamily="18" charset="0"/>
                <a:ea typeface="宋体" panose="02010600030101010101" pitchFamily="2" charset="-122"/>
              </a:rPr>
              <a:t>（无课标、大纲、教材和自我）</a:t>
            </a:r>
            <a:endParaRPr lang="zh-CN" altLang="zh-CN" sz="2800" kern="100" dirty="0">
              <a:solidFill>
                <a:srgbClr val="000000"/>
              </a:solidFill>
              <a:latin typeface="Times New Roman" panose="02020603050405020304" pitchFamily="18" charset="0"/>
              <a:ea typeface="宋体" panose="02010600030101010101" pitchFamily="2" charset="-122"/>
            </a:endParaRPr>
          </a:p>
          <a:p>
            <a:pPr algn="just">
              <a:spcAft>
                <a:spcPts val="0"/>
              </a:spcAft>
              <a:defRPr/>
            </a:pPr>
            <a:r>
              <a:rPr lang="zh-CN" altLang="zh-CN" sz="2800" kern="100" dirty="0">
                <a:solidFill>
                  <a:srgbClr val="000000"/>
                </a:solidFill>
                <a:latin typeface="Times New Roman" panose="02020603050405020304" pitchFamily="18" charset="0"/>
                <a:ea typeface="宋体" panose="02010600030101010101" pitchFamily="2" charset="-122"/>
              </a:rPr>
              <a:t>◆复习管理</a:t>
            </a:r>
            <a:r>
              <a:rPr lang="en-US" altLang="zh-CN" sz="2800" kern="100" dirty="0">
                <a:solidFill>
                  <a:srgbClr val="000000"/>
                </a:solidFill>
                <a:latin typeface="Times New Roman" panose="02020603050405020304" pitchFamily="18" charset="0"/>
                <a:ea typeface="宋体" panose="02010600030101010101" pitchFamily="2" charset="-122"/>
              </a:rPr>
              <a:t>=</a:t>
            </a:r>
            <a:r>
              <a:rPr lang="zh-CN" altLang="zh-CN" sz="2800" kern="100" dirty="0">
                <a:solidFill>
                  <a:srgbClr val="000000"/>
                </a:solidFill>
                <a:latin typeface="Times New Roman" panose="02020603050405020304" pitchFamily="18" charset="0"/>
                <a:ea typeface="宋体" panose="02010600030101010101" pitchFamily="2" charset="-122"/>
              </a:rPr>
              <a:t>频繁考试</a:t>
            </a:r>
            <a:r>
              <a:rPr lang="zh-CN" altLang="zh-CN" sz="2800" kern="100" dirty="0">
                <a:solidFill>
                  <a:srgbClr val="FF6600"/>
                </a:solidFill>
                <a:latin typeface="Times New Roman" panose="02020603050405020304" pitchFamily="18" charset="0"/>
                <a:ea typeface="宋体" panose="02010600030101010101" pitchFamily="2" charset="-122"/>
              </a:rPr>
              <a:t>（只看考卷不看课堂）</a:t>
            </a:r>
            <a:endParaRPr lang="zh-CN" altLang="zh-CN" sz="2800" kern="100" dirty="0">
              <a:solidFill>
                <a:srgbClr val="000000"/>
              </a:solidFill>
              <a:latin typeface="Times New Roman" panose="02020603050405020304" pitchFamily="18" charset="0"/>
              <a:ea typeface="宋体" panose="02010600030101010101" pitchFamily="2" charset="-122"/>
            </a:endParaRPr>
          </a:p>
          <a:p>
            <a:pPr>
              <a:defRPr/>
            </a:pPr>
            <a:r>
              <a:rPr lang="zh-CN" altLang="zh-CN" sz="2800" kern="100" dirty="0">
                <a:solidFill>
                  <a:srgbClr val="000000"/>
                </a:solidFill>
                <a:latin typeface="Times New Roman" panose="02020603050405020304" pitchFamily="18" charset="0"/>
                <a:ea typeface="宋体" panose="02010600030101010101" pitchFamily="2" charset="-122"/>
              </a:rPr>
              <a:t>◆复习效果低于预期</a:t>
            </a:r>
            <a:r>
              <a:rPr lang="zh-CN" altLang="zh-CN" sz="2800" kern="100" dirty="0">
                <a:solidFill>
                  <a:srgbClr val="FF6600"/>
                </a:solidFill>
                <a:latin typeface="Times New Roman" panose="02020603050405020304" pitchFamily="18" charset="0"/>
                <a:ea typeface="宋体" panose="02010600030101010101" pitchFamily="2" charset="-122"/>
              </a:rPr>
              <a:t>（教的没考，考的没教）</a:t>
            </a:r>
            <a:endParaRPr lang="en-US" altLang="zh-CN" sz="2800" kern="100" dirty="0">
              <a:solidFill>
                <a:srgbClr val="FF6600"/>
              </a:solidFill>
              <a:latin typeface="Times New Roman" panose="02020603050405020304" pitchFamily="18" charset="0"/>
              <a:ea typeface="宋体" panose="02010600030101010101" pitchFamily="2" charset="-122"/>
            </a:endParaRPr>
          </a:p>
          <a:p>
            <a:pPr>
              <a:defRPr/>
            </a:pPr>
            <a:r>
              <a:rPr lang="zh-CN" altLang="zh-CN" sz="2800" kern="100" dirty="0">
                <a:solidFill>
                  <a:srgbClr val="000000"/>
                </a:solidFill>
                <a:latin typeface="Times New Roman" panose="02020603050405020304" pitchFamily="18" charset="0"/>
                <a:ea typeface="宋体" panose="02010600030101010101" pitchFamily="2" charset="-122"/>
              </a:rPr>
              <a:t>◆</a:t>
            </a:r>
            <a:r>
              <a:rPr lang="zh-CN" altLang="en-US" sz="2800" kern="100" dirty="0">
                <a:solidFill>
                  <a:srgbClr val="000000"/>
                </a:solidFill>
                <a:latin typeface="Times New Roman" panose="02020603050405020304" pitchFamily="18" charset="0"/>
                <a:ea typeface="宋体" panose="02010600030101010101" pitchFamily="2" charset="-122"/>
              </a:rPr>
              <a:t>基于</a:t>
            </a:r>
            <a:r>
              <a:rPr lang="zh-CN" altLang="zh-CN" sz="2800" kern="100" dirty="0">
                <a:solidFill>
                  <a:srgbClr val="000000"/>
                </a:solidFill>
                <a:latin typeface="Times New Roman" panose="02020603050405020304" pitchFamily="18" charset="0"/>
                <a:ea typeface="宋体" panose="02010600030101010101" pitchFamily="2" charset="-122"/>
              </a:rPr>
              <a:t>经验而非学情分析</a:t>
            </a:r>
            <a:r>
              <a:rPr lang="zh-CN" altLang="en-US" sz="2800" kern="100" dirty="0">
                <a:solidFill>
                  <a:srgbClr val="FF3300"/>
                </a:solidFill>
                <a:latin typeface="Times New Roman" panose="02020603050405020304" pitchFamily="18" charset="0"/>
                <a:ea typeface="宋体" panose="02010600030101010101" pitchFamily="2" charset="-122"/>
              </a:rPr>
              <a:t>（无学生）</a:t>
            </a:r>
            <a:endParaRPr lang="zh-CN" altLang="zh-CN" sz="2800" kern="100" dirty="0">
              <a:solidFill>
                <a:srgbClr val="FF3300"/>
              </a:solidFill>
              <a:latin typeface="Times New Roman" panose="02020603050405020304" pitchFamily="18" charset="0"/>
              <a:ea typeface="宋体" panose="02010600030101010101" pitchFamily="2" charset="-122"/>
            </a:endParaRPr>
          </a:p>
          <a:p>
            <a:pPr>
              <a:defRPr/>
            </a:pPr>
            <a:r>
              <a:rPr lang="zh-CN" altLang="zh-CN" sz="2800" kern="100" dirty="0">
                <a:solidFill>
                  <a:srgbClr val="000000"/>
                </a:solidFill>
                <a:latin typeface="Times New Roman" panose="02020603050405020304" pitchFamily="18" charset="0"/>
                <a:ea typeface="宋体" panose="02010600030101010101" pitchFamily="2" charset="-122"/>
              </a:rPr>
              <a:t>◆重课本知识复述，轻真实问题解决</a:t>
            </a:r>
            <a:r>
              <a:rPr lang="zh-CN" altLang="en-US" sz="2800" kern="100" dirty="0">
                <a:solidFill>
                  <a:srgbClr val="FF3300"/>
                </a:solidFill>
                <a:latin typeface="Times New Roman" panose="02020603050405020304" pitchFamily="18" charset="0"/>
                <a:ea typeface="宋体" panose="02010600030101010101" pitchFamily="2" charset="-122"/>
              </a:rPr>
              <a:t>（无问题）</a:t>
            </a:r>
            <a:endParaRPr lang="zh-CN" altLang="zh-CN" sz="2800" kern="100" dirty="0">
              <a:solidFill>
                <a:srgbClr val="FF3300"/>
              </a:solidFill>
              <a:latin typeface="Times New Roman" panose="02020603050405020304" pitchFamily="18" charset="0"/>
              <a:ea typeface="宋体" panose="02010600030101010101" pitchFamily="2" charset="-122"/>
            </a:endParaRPr>
          </a:p>
          <a:p>
            <a:pPr>
              <a:defRPr/>
            </a:pPr>
            <a:r>
              <a:rPr lang="zh-CN" altLang="zh-CN" sz="2800" kern="100" dirty="0">
                <a:solidFill>
                  <a:srgbClr val="000000"/>
                </a:solidFill>
                <a:latin typeface="Times New Roman" panose="02020603050405020304" pitchFamily="18" charset="0"/>
                <a:ea typeface="宋体" panose="02010600030101010101" pitchFamily="2" charset="-122"/>
              </a:rPr>
              <a:t>◆习得局限于记忆和浅层理解</a:t>
            </a:r>
            <a:r>
              <a:rPr lang="zh-CN" altLang="en-US" sz="2800" kern="100" dirty="0">
                <a:solidFill>
                  <a:srgbClr val="FF3300"/>
                </a:solidFill>
                <a:latin typeface="Times New Roman" panose="02020603050405020304" pitchFamily="18" charset="0"/>
                <a:ea typeface="宋体" panose="02010600030101010101" pitchFamily="2" charset="-122"/>
              </a:rPr>
              <a:t>（无深度）</a:t>
            </a:r>
            <a:endParaRPr lang="zh-CN" altLang="zh-CN" sz="2800" kern="100" dirty="0">
              <a:solidFill>
                <a:srgbClr val="FF3300"/>
              </a:solidFill>
              <a:latin typeface="Times New Roman" panose="02020603050405020304" pitchFamily="18" charset="0"/>
              <a:ea typeface="宋体" panose="02010600030101010101" pitchFamily="2" charset="-122"/>
            </a:endParaRPr>
          </a:p>
          <a:p>
            <a:pPr algn="just">
              <a:spcAft>
                <a:spcPts val="0"/>
              </a:spcAft>
              <a:defRPr/>
            </a:pPr>
            <a:endParaRPr lang="zh-CN" altLang="zh-CN" sz="2800" kern="100" dirty="0">
              <a:solidFill>
                <a:schemeClr val="tx1"/>
              </a:solidFill>
              <a:latin typeface="Times New Roman" panose="02020603050405020304" pitchFamily="18" charset="0"/>
              <a:ea typeface="宋体" panose="02010600030101010101" pitchFamily="2" charset="-122"/>
            </a:endParaRPr>
          </a:p>
        </p:txBody>
      </p:sp>
      <p:sp>
        <p:nvSpPr>
          <p:cNvPr id="5" name="文本框 1"/>
          <p:cNvSpPr txBox="1">
            <a:spLocks noChangeArrowheads="1"/>
          </p:cNvSpPr>
          <p:nvPr/>
        </p:nvSpPr>
        <p:spPr bwMode="auto">
          <a:xfrm>
            <a:off x="7937500" y="5734050"/>
            <a:ext cx="3427413" cy="652463"/>
          </a:xfrm>
          <a:prstGeom prst="rect">
            <a:avLst/>
          </a:prstGeom>
          <a:noFill/>
          <a:ln w="9525">
            <a:noFill/>
            <a:miter lim="800000"/>
            <a:headEnd/>
            <a:tailEnd/>
          </a:ln>
        </p:spPr>
        <p:txBody>
          <a:bodyPr wrap="none">
            <a:spAutoFit/>
          </a:bodyPr>
          <a:lstStyle/>
          <a:p>
            <a:pPr>
              <a:lnSpc>
                <a:spcPct val="130000"/>
              </a:lnSpc>
            </a:pPr>
            <a:r>
              <a:rPr lang="en-US" altLang="zh-CN" sz="2800">
                <a:solidFill>
                  <a:srgbClr val="0000CC"/>
                </a:solidFill>
                <a:latin typeface="Arial" charset="0"/>
                <a:ea typeface="黑体" pitchFamily="2" charset="-122"/>
                <a:sym typeface="Arial" charset="0"/>
              </a:rPr>
              <a:t>——</a:t>
            </a:r>
            <a:r>
              <a:rPr lang="zh-CN" altLang="en-US" sz="2800">
                <a:solidFill>
                  <a:srgbClr val="0000CC"/>
                </a:solidFill>
                <a:latin typeface="Arial" charset="0"/>
                <a:ea typeface="黑体" pitchFamily="2" charset="-122"/>
                <a:sym typeface="Arial" charset="0"/>
              </a:rPr>
              <a:t>来自吴儒敏讲座</a:t>
            </a:r>
            <a:endParaRPr lang="en-US" altLang="zh-CN" sz="2800">
              <a:solidFill>
                <a:srgbClr val="0000CC"/>
              </a:solidFill>
              <a:latin typeface="Arial" charset="0"/>
              <a:ea typeface="黑体" pitchFamily="2" charset="-122"/>
              <a:sym typeface="Arial" charset="0"/>
            </a:endParaRPr>
          </a:p>
        </p:txBody>
      </p:sp>
      <p:sp>
        <p:nvSpPr>
          <p:cNvPr id="32772" name="矩形 5"/>
          <p:cNvSpPr>
            <a:spLocks noChangeArrowheads="1"/>
          </p:cNvSpPr>
          <p:nvPr/>
        </p:nvSpPr>
        <p:spPr bwMode="auto">
          <a:xfrm>
            <a:off x="1825625" y="1673225"/>
            <a:ext cx="2955925" cy="461963"/>
          </a:xfrm>
          <a:prstGeom prst="rect">
            <a:avLst/>
          </a:prstGeom>
          <a:noFill/>
          <a:ln w="9525">
            <a:noFill/>
            <a:miter lim="800000"/>
            <a:headEnd/>
            <a:tailEnd/>
          </a:ln>
        </p:spPr>
        <p:txBody>
          <a:bodyPr wrap="none">
            <a:spAutoFit/>
          </a:bodyPr>
          <a:lstStyle/>
          <a:p>
            <a:r>
              <a:rPr lang="zh-CN" altLang="en-US">
                <a:solidFill>
                  <a:srgbClr val="FF3300"/>
                </a:solidFill>
              </a:rPr>
              <a:t>一、</a:t>
            </a:r>
            <a:r>
              <a:rPr lang="zh-CN" altLang="zh-CN">
                <a:solidFill>
                  <a:srgbClr val="FF3300"/>
                </a:solidFill>
              </a:rPr>
              <a:t>复习的</a:t>
            </a:r>
            <a:r>
              <a:rPr lang="zh-CN" altLang="en-US">
                <a:solidFill>
                  <a:srgbClr val="FF3300"/>
                </a:solidFill>
              </a:rPr>
              <a:t>可能问题</a:t>
            </a:r>
            <a:endParaRPr lang="en-US" altLang="zh-CN">
              <a:solidFill>
                <a:srgbClr val="FF3300"/>
              </a:solidFill>
              <a:latin typeface="Arial" charset="0"/>
              <a:ea typeface="黑体" pitchFamily="2" charset="-122"/>
              <a:sym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32772"/>
                                        </p:tgtEl>
                                        <p:attrNameLst>
                                          <p:attrName>style.visibility</p:attrName>
                                        </p:attrNameLst>
                                      </p:cBhvr>
                                      <p:to>
                                        <p:strVal val="visible"/>
                                      </p:to>
                                    </p:set>
                                    <p:animEffect transition="in" filter="box(in)">
                                      <p:cBhvr>
                                        <p:cTn id="13" dur="500"/>
                                        <p:tgtEl>
                                          <p:spTgt spid="3277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3277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87388" y="585788"/>
            <a:ext cx="3792537" cy="522287"/>
          </a:xfrm>
          <a:prstGeom prst="rect">
            <a:avLst/>
          </a:prstGeom>
        </p:spPr>
        <p:txBody>
          <a:bodyPr wrap="none">
            <a:spAutoFit/>
          </a:bodyPr>
          <a:lstStyle/>
          <a:p>
            <a:pPr algn="just">
              <a:spcAft>
                <a:spcPts val="0"/>
              </a:spcAft>
              <a:defRPr/>
            </a:pPr>
            <a:r>
              <a:rPr lang="zh-CN" altLang="en-US" sz="2800" kern="100" dirty="0">
                <a:solidFill>
                  <a:srgbClr val="FF3300"/>
                </a:solidFill>
                <a:latin typeface="宋体" panose="02010600030101010101" pitchFamily="2" charset="-122"/>
                <a:ea typeface="宋体" panose="02010600030101010101" pitchFamily="2" charset="-122"/>
              </a:rPr>
              <a:t>二、</a:t>
            </a:r>
            <a:r>
              <a:rPr lang="zh-CN" altLang="zh-CN" sz="2800" kern="100" dirty="0">
                <a:solidFill>
                  <a:srgbClr val="FF3300"/>
                </a:solidFill>
                <a:latin typeface="Times New Roman" panose="02020603050405020304" pitchFamily="18" charset="0"/>
                <a:ea typeface="宋体" panose="02010600030101010101" pitchFamily="2" charset="-122"/>
              </a:rPr>
              <a:t>复习的定位与功能</a:t>
            </a:r>
          </a:p>
        </p:txBody>
      </p:sp>
      <p:sp>
        <p:nvSpPr>
          <p:cNvPr id="3" name="矩形 2"/>
          <p:cNvSpPr/>
          <p:nvPr/>
        </p:nvSpPr>
        <p:spPr>
          <a:xfrm>
            <a:off x="455613" y="2114550"/>
            <a:ext cx="10720387" cy="3048000"/>
          </a:xfrm>
          <a:prstGeom prst="rect">
            <a:avLst/>
          </a:prstGeom>
        </p:spPr>
        <p:txBody>
          <a:bodyPr>
            <a:spAutoFit/>
          </a:bodyPr>
          <a:lstStyle/>
          <a:p>
            <a:pPr algn="just">
              <a:spcAft>
                <a:spcPts val="0"/>
              </a:spcAft>
              <a:defRPr/>
            </a:pPr>
            <a:r>
              <a:rPr lang="zh-CN" altLang="zh-CN" sz="3200" kern="100" dirty="0">
                <a:solidFill>
                  <a:srgbClr val="000000"/>
                </a:solidFill>
                <a:latin typeface="Times New Roman" panose="02020603050405020304" pitchFamily="18" charset="0"/>
                <a:ea typeface="宋体" panose="02010600030101010101" pitchFamily="2" charset="-122"/>
              </a:rPr>
              <a:t>◆立足完善认知的知识结构</a:t>
            </a:r>
          </a:p>
          <a:p>
            <a:pPr algn="just">
              <a:spcAft>
                <a:spcPts val="0"/>
              </a:spcAft>
              <a:defRPr/>
            </a:pPr>
            <a:r>
              <a:rPr lang="zh-CN" altLang="zh-CN" sz="3200" kern="100" dirty="0">
                <a:solidFill>
                  <a:srgbClr val="000000"/>
                </a:solidFill>
                <a:latin typeface="Times New Roman" panose="02020603050405020304" pitchFamily="18" charset="0"/>
                <a:ea typeface="宋体" panose="02010600030101010101" pitchFamily="2" charset="-122"/>
              </a:rPr>
              <a:t>◆立足应对高考的解题训练</a:t>
            </a:r>
          </a:p>
          <a:p>
            <a:pPr algn="just">
              <a:spcAft>
                <a:spcPts val="0"/>
              </a:spcAft>
              <a:defRPr/>
            </a:pPr>
            <a:r>
              <a:rPr lang="zh-CN" altLang="zh-CN" sz="3200" kern="100" dirty="0">
                <a:solidFill>
                  <a:srgbClr val="000000"/>
                </a:solidFill>
                <a:latin typeface="Times New Roman" panose="02020603050405020304" pitchFamily="18" charset="0"/>
                <a:ea typeface="宋体" panose="02010600030101010101" pitchFamily="2" charset="-122"/>
              </a:rPr>
              <a:t>◆立足终身发展的素养培育</a:t>
            </a:r>
            <a:endParaRPr lang="en-US" altLang="zh-CN" sz="3200" kern="100" dirty="0">
              <a:solidFill>
                <a:srgbClr val="000000"/>
              </a:solidFill>
              <a:latin typeface="Times New Roman" panose="02020603050405020304" pitchFamily="18" charset="0"/>
              <a:ea typeface="宋体" panose="02010600030101010101" pitchFamily="2" charset="-122"/>
            </a:endParaRPr>
          </a:p>
          <a:p>
            <a:pPr algn="just">
              <a:spcAft>
                <a:spcPts val="0"/>
              </a:spcAft>
              <a:defRPr/>
            </a:pPr>
            <a:endParaRPr lang="zh-CN" altLang="zh-CN" sz="3200" kern="100" dirty="0">
              <a:solidFill>
                <a:srgbClr val="000000"/>
              </a:solidFill>
              <a:latin typeface="Times New Roman" panose="02020603050405020304" pitchFamily="18" charset="0"/>
              <a:ea typeface="宋体" panose="02010600030101010101" pitchFamily="2" charset="-122"/>
            </a:endParaRPr>
          </a:p>
          <a:p>
            <a:pPr algn="just">
              <a:spcAft>
                <a:spcPts val="0"/>
              </a:spcAft>
              <a:defRPr/>
            </a:pPr>
            <a:r>
              <a:rPr lang="en-US" altLang="zh-CN" sz="3200" kern="100" dirty="0">
                <a:solidFill>
                  <a:srgbClr val="FF6600"/>
                </a:solidFill>
                <a:latin typeface="Times New Roman" panose="02020603050405020304" pitchFamily="18" charset="0"/>
                <a:ea typeface="宋体" panose="02010600030101010101" pitchFamily="2" charset="-122"/>
              </a:rPr>
              <a:t>        </a:t>
            </a:r>
            <a:r>
              <a:rPr lang="zh-CN" altLang="zh-CN" sz="3200" kern="100" dirty="0">
                <a:solidFill>
                  <a:srgbClr val="FF6600"/>
                </a:solidFill>
                <a:latin typeface="Times New Roman" panose="02020603050405020304" pitchFamily="18" charset="0"/>
                <a:ea typeface="宋体" panose="02010600030101010101" pitchFamily="2" charset="-122"/>
              </a:rPr>
              <a:t>从整个中学地理课程视野审视复习，而不是从教学环节应付复习</a:t>
            </a:r>
            <a:endParaRPr lang="zh-CN" altLang="zh-CN" sz="3200" kern="100" dirty="0">
              <a:solidFill>
                <a:srgbClr val="000000"/>
              </a:solidFill>
              <a:latin typeface="Times New Roman" panose="02020603050405020304" pitchFamily="18" charset="0"/>
              <a:ea typeface="宋体" panose="02010600030101010101" pitchFamily="2" charset="-122"/>
            </a:endParaRPr>
          </a:p>
        </p:txBody>
      </p:sp>
      <p:sp>
        <p:nvSpPr>
          <p:cNvPr id="4" name="矩形 3"/>
          <p:cNvSpPr>
            <a:spLocks noChangeArrowheads="1"/>
          </p:cNvSpPr>
          <p:nvPr/>
        </p:nvSpPr>
        <p:spPr bwMode="auto">
          <a:xfrm>
            <a:off x="6096000" y="590550"/>
            <a:ext cx="6096000" cy="3048000"/>
          </a:xfrm>
          <a:prstGeom prst="rect">
            <a:avLst/>
          </a:prstGeom>
          <a:noFill/>
          <a:ln w="9525">
            <a:noFill/>
            <a:miter lim="800000"/>
            <a:headEnd/>
            <a:tailEnd/>
          </a:ln>
        </p:spPr>
        <p:txBody>
          <a:bodyPr>
            <a:spAutoFit/>
          </a:bodyPr>
          <a:lstStyle/>
          <a:p>
            <a:r>
              <a:rPr lang="zh-CN" altLang="zh-CN">
                <a:solidFill>
                  <a:srgbClr val="0000CC"/>
                </a:solidFill>
                <a:ea typeface="宋体" charset="-122"/>
                <a:cs typeface="Times New Roman" pitchFamily="18" charset="0"/>
              </a:rPr>
              <a:t>教师的课程意识</a:t>
            </a:r>
            <a:r>
              <a:rPr lang="zh-CN" altLang="zh-CN">
                <a:solidFill>
                  <a:srgbClr val="FF3300"/>
                </a:solidFill>
                <a:ea typeface="宋体" charset="-122"/>
                <a:cs typeface="Times New Roman" pitchFamily="18" charset="0"/>
              </a:rPr>
              <a:t>作为一种特定形态的社会意识，是教师对课程系统的基本认知，是对课程设计与实施的基本反映。教师的课程意识包括教师对课程本质、课程结构与功能、特定课程的性质与价值、课程目标、课程内容、课程的学习活动方式、课程评价，以及课程设计与实施等方面的基本看法、核心理念以及在课程实施中的指导思想。</a:t>
            </a:r>
            <a:endParaRPr lang="zh-CN" altLang="en-US">
              <a:solidFill>
                <a:srgbClr val="FF3300"/>
              </a:solidFill>
              <a:ea typeface="宋体" charset="-122"/>
              <a:cs typeface="Times New Roman" pitchFamily="18" charset="0"/>
            </a:endParaRPr>
          </a:p>
        </p:txBody>
      </p:sp>
      <p:sp>
        <p:nvSpPr>
          <p:cNvPr id="5" name="文本框 1"/>
          <p:cNvSpPr txBox="1">
            <a:spLocks noChangeArrowheads="1"/>
          </p:cNvSpPr>
          <p:nvPr/>
        </p:nvSpPr>
        <p:spPr bwMode="auto">
          <a:xfrm>
            <a:off x="7035800" y="5292725"/>
            <a:ext cx="3427413" cy="652463"/>
          </a:xfrm>
          <a:prstGeom prst="rect">
            <a:avLst/>
          </a:prstGeom>
          <a:noFill/>
          <a:ln w="9525">
            <a:noFill/>
            <a:miter lim="800000"/>
            <a:headEnd/>
            <a:tailEnd/>
          </a:ln>
        </p:spPr>
        <p:txBody>
          <a:bodyPr wrap="none">
            <a:spAutoFit/>
          </a:bodyPr>
          <a:lstStyle/>
          <a:p>
            <a:pPr>
              <a:lnSpc>
                <a:spcPct val="130000"/>
              </a:lnSpc>
            </a:pPr>
            <a:r>
              <a:rPr lang="en-US" altLang="zh-CN" sz="2800">
                <a:solidFill>
                  <a:srgbClr val="0000CC"/>
                </a:solidFill>
                <a:latin typeface="Arial" charset="0"/>
                <a:ea typeface="黑体" pitchFamily="2" charset="-122"/>
                <a:sym typeface="Arial" charset="0"/>
              </a:rPr>
              <a:t>——</a:t>
            </a:r>
            <a:r>
              <a:rPr lang="zh-CN" altLang="en-US" sz="2800">
                <a:solidFill>
                  <a:srgbClr val="0000CC"/>
                </a:solidFill>
                <a:latin typeface="Arial" charset="0"/>
                <a:ea typeface="黑体" pitchFamily="2" charset="-122"/>
                <a:sym typeface="Arial" charset="0"/>
              </a:rPr>
              <a:t>来自吴儒敏讲座</a:t>
            </a:r>
            <a:endParaRPr lang="en-US" altLang="zh-CN" sz="2800">
              <a:solidFill>
                <a:srgbClr val="0000CC"/>
              </a:solidFill>
              <a:latin typeface="Arial" charset="0"/>
              <a:ea typeface="黑体" pitchFamily="2" charset="-122"/>
              <a:sym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ox(in)">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44575" y="998538"/>
            <a:ext cx="10436225" cy="4032250"/>
          </a:xfrm>
          <a:prstGeom prst="rect">
            <a:avLst/>
          </a:prstGeom>
        </p:spPr>
        <p:txBody>
          <a:bodyPr>
            <a:spAutoFit/>
          </a:bodyPr>
          <a:lstStyle/>
          <a:p>
            <a:pPr algn="ctr">
              <a:spcAft>
                <a:spcPts val="0"/>
              </a:spcAft>
              <a:defRPr/>
            </a:pPr>
            <a:r>
              <a:rPr lang="zh-CN" altLang="zh-CN" sz="4000" kern="100" dirty="0">
                <a:solidFill>
                  <a:srgbClr val="FF3300"/>
                </a:solidFill>
                <a:latin typeface="Times New Roman" panose="02020603050405020304" pitchFamily="18" charset="0"/>
                <a:ea typeface="宋体" panose="02010600030101010101" pitchFamily="2" charset="-122"/>
              </a:rPr>
              <a:t>课程意识——教学意识</a:t>
            </a:r>
            <a:endParaRPr lang="en-US" altLang="zh-CN" sz="4000" kern="100" dirty="0">
              <a:solidFill>
                <a:srgbClr val="FF3300"/>
              </a:solidFill>
              <a:latin typeface="Times New Roman" panose="02020603050405020304" pitchFamily="18" charset="0"/>
              <a:ea typeface="宋体" panose="02010600030101010101" pitchFamily="2" charset="-122"/>
            </a:endParaRPr>
          </a:p>
          <a:p>
            <a:pPr algn="ctr">
              <a:spcAft>
                <a:spcPts val="0"/>
              </a:spcAft>
              <a:defRPr/>
            </a:pPr>
            <a:endParaRPr lang="en-US" altLang="zh-CN" sz="4000" kern="100" dirty="0">
              <a:solidFill>
                <a:srgbClr val="FF3300"/>
              </a:solidFill>
              <a:latin typeface="Times New Roman" panose="02020603050405020304" pitchFamily="18" charset="0"/>
              <a:ea typeface="宋体" panose="02010600030101010101" pitchFamily="2" charset="-122"/>
            </a:endParaRPr>
          </a:p>
          <a:p>
            <a:pPr algn="ctr">
              <a:spcAft>
                <a:spcPts val="0"/>
              </a:spcAft>
              <a:defRPr/>
            </a:pPr>
            <a:endParaRPr lang="zh-CN" altLang="zh-CN" sz="1600" kern="100" dirty="0">
              <a:solidFill>
                <a:srgbClr val="000000"/>
              </a:solidFill>
              <a:latin typeface="Times New Roman" panose="02020603050405020304" pitchFamily="18" charset="0"/>
              <a:ea typeface="宋体" panose="02010600030101010101" pitchFamily="2" charset="-122"/>
            </a:endParaRPr>
          </a:p>
          <a:p>
            <a:pPr algn="just">
              <a:spcAft>
                <a:spcPts val="0"/>
              </a:spcAft>
              <a:defRPr/>
            </a:pPr>
            <a:r>
              <a:rPr lang="zh-CN" altLang="zh-CN" sz="3200" kern="100" dirty="0">
                <a:solidFill>
                  <a:srgbClr val="0000CC"/>
                </a:solidFill>
                <a:latin typeface="Times New Roman" panose="02020603050405020304" pitchFamily="18" charset="0"/>
                <a:ea typeface="宋体" panose="02010600030101010101" pitchFamily="2" charset="-122"/>
              </a:rPr>
              <a:t>◆目标：教学侧重实现目标，课程强调以合理的方式实现合理的目标</a:t>
            </a:r>
          </a:p>
          <a:p>
            <a:pPr algn="just">
              <a:spcAft>
                <a:spcPts val="0"/>
              </a:spcAft>
              <a:defRPr/>
            </a:pPr>
            <a:r>
              <a:rPr lang="zh-CN" altLang="zh-CN" sz="3200" kern="100" dirty="0">
                <a:solidFill>
                  <a:srgbClr val="0000CC"/>
                </a:solidFill>
                <a:latin typeface="Times New Roman" panose="02020603050405020304" pitchFamily="18" charset="0"/>
                <a:ea typeface="宋体" panose="02010600030101010101" pitchFamily="2" charset="-122"/>
              </a:rPr>
              <a:t>◆内容：教学侧重分章列节，</a:t>
            </a:r>
            <a:r>
              <a:rPr lang="zh-CN" altLang="zh-CN" sz="3200" kern="100" dirty="0">
                <a:solidFill>
                  <a:srgbClr val="FF3300"/>
                </a:solidFill>
                <a:latin typeface="Times New Roman" panose="02020603050405020304" pitchFamily="18" charset="0"/>
                <a:ea typeface="宋体" panose="02010600030101010101" pitchFamily="2" charset="-122"/>
              </a:rPr>
              <a:t>课程强调问题关联</a:t>
            </a:r>
          </a:p>
          <a:p>
            <a:pPr algn="just">
              <a:spcAft>
                <a:spcPts val="0"/>
              </a:spcAft>
              <a:defRPr/>
            </a:pPr>
            <a:r>
              <a:rPr lang="zh-CN" altLang="zh-CN" sz="3200" kern="100" dirty="0">
                <a:solidFill>
                  <a:srgbClr val="0000CC"/>
                </a:solidFill>
                <a:latin typeface="Times New Roman" panose="02020603050405020304" pitchFamily="18" charset="0"/>
                <a:ea typeface="宋体" panose="02010600030101010101" pitchFamily="2" charset="-122"/>
              </a:rPr>
              <a:t>◆活动：教学强调接受，</a:t>
            </a:r>
            <a:r>
              <a:rPr lang="zh-CN" altLang="zh-CN" sz="3200" kern="100" dirty="0">
                <a:solidFill>
                  <a:srgbClr val="FF3300"/>
                </a:solidFill>
                <a:latin typeface="Times New Roman" panose="02020603050405020304" pitchFamily="18" charset="0"/>
                <a:ea typeface="宋体" panose="02010600030101010101" pitchFamily="2" charset="-122"/>
              </a:rPr>
              <a:t>课程强调生发</a:t>
            </a:r>
          </a:p>
          <a:p>
            <a:pPr algn="just">
              <a:spcAft>
                <a:spcPts val="0"/>
              </a:spcAft>
              <a:defRPr/>
            </a:pPr>
            <a:r>
              <a:rPr lang="zh-CN" altLang="zh-CN" sz="3200" kern="100" dirty="0">
                <a:solidFill>
                  <a:srgbClr val="0000CC"/>
                </a:solidFill>
                <a:latin typeface="Times New Roman" panose="02020603050405020304" pitchFamily="18" charset="0"/>
                <a:ea typeface="宋体" panose="02010600030101010101" pitchFamily="2" charset="-122"/>
              </a:rPr>
              <a:t>◆评价：教学侧重外显结果，课程强调内在价值</a:t>
            </a:r>
          </a:p>
        </p:txBody>
      </p:sp>
      <p:sp>
        <p:nvSpPr>
          <p:cNvPr id="3" name="文本框 1"/>
          <p:cNvSpPr txBox="1">
            <a:spLocks noChangeArrowheads="1"/>
          </p:cNvSpPr>
          <p:nvPr/>
        </p:nvSpPr>
        <p:spPr bwMode="auto">
          <a:xfrm>
            <a:off x="7877175" y="5786438"/>
            <a:ext cx="3427413" cy="652462"/>
          </a:xfrm>
          <a:prstGeom prst="rect">
            <a:avLst/>
          </a:prstGeom>
          <a:noFill/>
          <a:ln w="9525">
            <a:noFill/>
            <a:miter lim="800000"/>
            <a:headEnd/>
            <a:tailEnd/>
          </a:ln>
        </p:spPr>
        <p:txBody>
          <a:bodyPr wrap="none">
            <a:spAutoFit/>
          </a:bodyPr>
          <a:lstStyle/>
          <a:p>
            <a:pPr>
              <a:lnSpc>
                <a:spcPct val="130000"/>
              </a:lnSpc>
            </a:pPr>
            <a:r>
              <a:rPr lang="en-US" altLang="zh-CN" sz="2800">
                <a:solidFill>
                  <a:srgbClr val="0000CC"/>
                </a:solidFill>
                <a:latin typeface="Arial" charset="0"/>
                <a:ea typeface="黑体" pitchFamily="2" charset="-122"/>
                <a:sym typeface="Arial" charset="0"/>
              </a:rPr>
              <a:t>——</a:t>
            </a:r>
            <a:r>
              <a:rPr lang="zh-CN" altLang="en-US" sz="2800">
                <a:solidFill>
                  <a:srgbClr val="0000CC"/>
                </a:solidFill>
                <a:latin typeface="Arial" charset="0"/>
                <a:ea typeface="黑体" pitchFamily="2" charset="-122"/>
                <a:sym typeface="Arial" charset="0"/>
              </a:rPr>
              <a:t>来自吴儒敏讲座</a:t>
            </a:r>
            <a:endParaRPr lang="en-US" altLang="zh-CN" sz="2800">
              <a:solidFill>
                <a:srgbClr val="0000CC"/>
              </a:solidFill>
              <a:latin typeface="Arial" charset="0"/>
              <a:ea typeface="黑体" pitchFamily="2" charset="-122"/>
              <a:sym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 calcmode="lin" valueType="num">
                                      <p:cBhvr>
                                        <p:cTn id="12"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4" dur="500"/>
                                        <p:tgtEl>
                                          <p:spTgt spid="2">
                                            <p:txEl>
                                              <p:pRg st="3" end="3"/>
                                            </p:txEl>
                                          </p:spTgt>
                                        </p:tgtEl>
                                      </p:cBhvr>
                                    </p:animEffect>
                                  </p:childTnLst>
                                </p:cTn>
                              </p:par>
                              <p:par>
                                <p:cTn id="15" presetID="53"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 calcmode="lin" valueType="num">
                                      <p:cBhvr>
                                        <p:cTn id="17"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18"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19" dur="500"/>
                                        <p:tgtEl>
                                          <p:spTgt spid="2">
                                            <p:txEl>
                                              <p:pRg st="4" end="4"/>
                                            </p:txEl>
                                          </p:spTgt>
                                        </p:tgtEl>
                                      </p:cBhvr>
                                    </p:animEffect>
                                  </p:childTnLst>
                                </p:cTn>
                              </p:par>
                              <p:par>
                                <p:cTn id="20" presetID="53" presetClass="entr" presetSubtype="0"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 calcmode="lin" valueType="num">
                                      <p:cBhvr>
                                        <p:cTn id="22"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2">
                                            <p:txEl>
                                              <p:pRg st="5" end="5"/>
                                            </p:txEl>
                                          </p:spTgt>
                                        </p:tgtEl>
                                      </p:cBhvr>
                                    </p:animEffect>
                                  </p:childTnLst>
                                </p:cTn>
                              </p:par>
                              <p:par>
                                <p:cTn id="25" presetID="53" presetClass="entr" presetSubtype="0"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p:cTn id="27"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8"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9" dur="500"/>
                                        <p:tgtEl>
                                          <p:spTgt spid="2">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249488" y="247650"/>
            <a:ext cx="7366000" cy="708025"/>
          </a:xfrm>
          <a:prstGeom prst="rect">
            <a:avLst/>
          </a:prstGeom>
        </p:spPr>
        <p:txBody>
          <a:bodyPr wrap="none">
            <a:spAutoFit/>
          </a:bodyPr>
          <a:lstStyle/>
          <a:p>
            <a:pPr>
              <a:defRPr/>
            </a:pPr>
            <a:r>
              <a:rPr lang="zh-CN" altLang="en-US" sz="4000" kern="100" dirty="0">
                <a:solidFill>
                  <a:srgbClr val="FF0000"/>
                </a:solidFill>
                <a:latin typeface="Calibri" panose="020F0502020204030204" pitchFamily="34" charset="0"/>
                <a:cs typeface="Times New Roman" panose="02020603050405020304" pitchFamily="18" charset="0"/>
              </a:rPr>
              <a:t>第三部分：高考备考的策略建议</a:t>
            </a:r>
            <a:endParaRPr lang="zh-CN" altLang="en-US" sz="4000" dirty="0"/>
          </a:p>
        </p:txBody>
      </p:sp>
      <p:sp>
        <p:nvSpPr>
          <p:cNvPr id="4" name="矩形 3"/>
          <p:cNvSpPr/>
          <p:nvPr/>
        </p:nvSpPr>
        <p:spPr>
          <a:xfrm>
            <a:off x="1106488" y="2293938"/>
            <a:ext cx="1316037" cy="769937"/>
          </a:xfrm>
          <a:prstGeom prst="rect">
            <a:avLst/>
          </a:prstGeom>
          <a:ln>
            <a:solidFill>
              <a:srgbClr val="00B050"/>
            </a:solidFill>
          </a:ln>
        </p:spPr>
        <p:txBody>
          <a:bodyPr wrap="none">
            <a:spAutoFit/>
          </a:bodyPr>
          <a:lstStyle/>
          <a:p>
            <a:pPr algn="just">
              <a:spcAft>
                <a:spcPts val="0"/>
              </a:spcAft>
              <a:defRPr/>
            </a:pPr>
            <a:r>
              <a:rPr lang="zh-CN" altLang="en-US" sz="4400" kern="100" dirty="0">
                <a:solidFill>
                  <a:srgbClr val="FF3300"/>
                </a:solidFill>
                <a:latin typeface="Times New Roman" panose="02020603050405020304" pitchFamily="18" charset="0"/>
                <a:ea typeface="宋体" panose="02010600030101010101" pitchFamily="2" charset="-122"/>
              </a:rPr>
              <a:t>一研</a:t>
            </a:r>
            <a:endParaRPr lang="en-US" altLang="zh-CN" sz="4400" kern="100" dirty="0">
              <a:solidFill>
                <a:srgbClr val="FF3300"/>
              </a:solidFill>
              <a:latin typeface="Times New Roman" panose="02020603050405020304" pitchFamily="18" charset="0"/>
              <a:ea typeface="宋体" panose="02010600030101010101" pitchFamily="2" charset="-122"/>
            </a:endParaRPr>
          </a:p>
        </p:txBody>
      </p:sp>
      <p:sp>
        <p:nvSpPr>
          <p:cNvPr id="6" name="矩形 5"/>
          <p:cNvSpPr/>
          <p:nvPr/>
        </p:nvSpPr>
        <p:spPr>
          <a:xfrm>
            <a:off x="3259138" y="2293938"/>
            <a:ext cx="1316037" cy="769937"/>
          </a:xfrm>
          <a:prstGeom prst="rect">
            <a:avLst/>
          </a:prstGeom>
          <a:ln>
            <a:solidFill>
              <a:srgbClr val="00B050"/>
            </a:solidFill>
          </a:ln>
        </p:spPr>
        <p:txBody>
          <a:bodyPr wrap="none">
            <a:spAutoFit/>
          </a:bodyPr>
          <a:lstStyle/>
          <a:p>
            <a:pPr algn="just">
              <a:spcAft>
                <a:spcPts val="0"/>
              </a:spcAft>
              <a:defRPr/>
            </a:pPr>
            <a:r>
              <a:rPr lang="zh-CN" altLang="en-US" sz="4400" kern="100" dirty="0">
                <a:solidFill>
                  <a:srgbClr val="FF3300"/>
                </a:solidFill>
                <a:latin typeface="Times New Roman" panose="02020603050405020304" pitchFamily="18" charset="0"/>
                <a:ea typeface="宋体" panose="02010600030101010101" pitchFamily="2" charset="-122"/>
              </a:rPr>
              <a:t>二教</a:t>
            </a:r>
            <a:endParaRPr lang="en-US" altLang="zh-CN" sz="4400" kern="100" dirty="0">
              <a:solidFill>
                <a:srgbClr val="FF3300"/>
              </a:solidFill>
              <a:latin typeface="Times New Roman" panose="02020603050405020304" pitchFamily="18" charset="0"/>
              <a:ea typeface="宋体" panose="02010600030101010101" pitchFamily="2" charset="-122"/>
            </a:endParaRPr>
          </a:p>
        </p:txBody>
      </p:sp>
      <p:sp>
        <p:nvSpPr>
          <p:cNvPr id="7" name="矩形 6"/>
          <p:cNvSpPr/>
          <p:nvPr/>
        </p:nvSpPr>
        <p:spPr>
          <a:xfrm>
            <a:off x="5273675" y="2279650"/>
            <a:ext cx="1316038" cy="769938"/>
          </a:xfrm>
          <a:prstGeom prst="rect">
            <a:avLst/>
          </a:prstGeom>
          <a:ln>
            <a:solidFill>
              <a:srgbClr val="00B050"/>
            </a:solidFill>
          </a:ln>
        </p:spPr>
        <p:txBody>
          <a:bodyPr wrap="none">
            <a:spAutoFit/>
          </a:bodyPr>
          <a:lstStyle/>
          <a:p>
            <a:pPr algn="just">
              <a:spcAft>
                <a:spcPts val="0"/>
              </a:spcAft>
              <a:defRPr/>
            </a:pPr>
            <a:r>
              <a:rPr lang="zh-CN" altLang="en-US" sz="4400" kern="100" dirty="0">
                <a:solidFill>
                  <a:srgbClr val="FF3300"/>
                </a:solidFill>
                <a:latin typeface="Times New Roman" panose="02020603050405020304" pitchFamily="18" charset="0"/>
                <a:ea typeface="宋体" panose="02010600030101010101" pitchFamily="2" charset="-122"/>
              </a:rPr>
              <a:t>三练</a:t>
            </a:r>
            <a:endParaRPr lang="en-US" altLang="zh-CN" sz="4400" kern="100" dirty="0">
              <a:solidFill>
                <a:srgbClr val="FF3300"/>
              </a:solidFill>
              <a:latin typeface="Times New Roman" panose="02020603050405020304" pitchFamily="18" charset="0"/>
              <a:ea typeface="宋体" panose="02010600030101010101" pitchFamily="2" charset="-122"/>
            </a:endParaRPr>
          </a:p>
        </p:txBody>
      </p:sp>
      <p:sp>
        <p:nvSpPr>
          <p:cNvPr id="8" name="矩形 7"/>
          <p:cNvSpPr/>
          <p:nvPr/>
        </p:nvSpPr>
        <p:spPr>
          <a:xfrm>
            <a:off x="7583488" y="2341563"/>
            <a:ext cx="1317625" cy="769937"/>
          </a:xfrm>
          <a:prstGeom prst="rect">
            <a:avLst/>
          </a:prstGeom>
          <a:ln>
            <a:solidFill>
              <a:srgbClr val="00B050"/>
            </a:solidFill>
          </a:ln>
        </p:spPr>
        <p:txBody>
          <a:bodyPr wrap="none">
            <a:spAutoFit/>
          </a:bodyPr>
          <a:lstStyle/>
          <a:p>
            <a:pPr algn="just">
              <a:spcAft>
                <a:spcPts val="0"/>
              </a:spcAft>
              <a:defRPr/>
            </a:pPr>
            <a:r>
              <a:rPr lang="zh-CN" altLang="en-US" sz="4400" kern="100" dirty="0">
                <a:solidFill>
                  <a:srgbClr val="FF3300"/>
                </a:solidFill>
                <a:latin typeface="Times New Roman" panose="02020603050405020304" pitchFamily="18" charset="0"/>
                <a:ea typeface="宋体" panose="02010600030101010101" pitchFamily="2" charset="-122"/>
              </a:rPr>
              <a:t>四考</a:t>
            </a:r>
            <a:endParaRPr lang="en-US" altLang="zh-CN" sz="4400" kern="100" dirty="0">
              <a:solidFill>
                <a:srgbClr val="FF3300"/>
              </a:solidFill>
              <a:latin typeface="Times New Roman" panose="02020603050405020304" pitchFamily="18" charset="0"/>
              <a:ea typeface="宋体" panose="02010600030101010101" pitchFamily="2" charset="-122"/>
            </a:endParaRPr>
          </a:p>
        </p:txBody>
      </p:sp>
      <p:sp>
        <p:nvSpPr>
          <p:cNvPr id="9" name="矩形 8"/>
          <p:cNvSpPr/>
          <p:nvPr/>
        </p:nvSpPr>
        <p:spPr>
          <a:xfrm>
            <a:off x="9699625" y="2293938"/>
            <a:ext cx="1316038" cy="769937"/>
          </a:xfrm>
          <a:prstGeom prst="rect">
            <a:avLst/>
          </a:prstGeom>
          <a:ln>
            <a:solidFill>
              <a:schemeClr val="accent6"/>
            </a:solidFill>
          </a:ln>
        </p:spPr>
        <p:txBody>
          <a:bodyPr wrap="none">
            <a:spAutoFit/>
          </a:bodyPr>
          <a:lstStyle/>
          <a:p>
            <a:pPr algn="just">
              <a:spcAft>
                <a:spcPts val="0"/>
              </a:spcAft>
              <a:defRPr/>
            </a:pPr>
            <a:r>
              <a:rPr lang="zh-CN" altLang="en-US" sz="4400" kern="100" dirty="0">
                <a:solidFill>
                  <a:srgbClr val="FF3300"/>
                </a:solidFill>
                <a:latin typeface="Times New Roman" panose="02020603050405020304" pitchFamily="18" charset="0"/>
                <a:ea typeface="宋体" panose="02010600030101010101" pitchFamily="2" charset="-122"/>
              </a:rPr>
              <a:t>五评</a:t>
            </a:r>
            <a:endParaRPr lang="en-US" altLang="zh-CN" sz="4400" kern="100" dirty="0">
              <a:solidFill>
                <a:srgbClr val="FF3300"/>
              </a:solidFill>
              <a:latin typeface="Times New Roman" panose="02020603050405020304" pitchFamily="18" charset="0"/>
              <a:ea typeface="宋体" panose="02010600030101010101" pitchFamily="2" charset="-122"/>
            </a:endParaRPr>
          </a:p>
        </p:txBody>
      </p:sp>
      <p:sp>
        <p:nvSpPr>
          <p:cNvPr id="10" name="矩形 9"/>
          <p:cNvSpPr/>
          <p:nvPr/>
        </p:nvSpPr>
        <p:spPr>
          <a:xfrm>
            <a:off x="1106488" y="4348163"/>
            <a:ext cx="1316037" cy="768350"/>
          </a:xfrm>
          <a:prstGeom prst="rect">
            <a:avLst/>
          </a:prstGeom>
          <a:ln>
            <a:solidFill>
              <a:srgbClr val="00B050"/>
            </a:solidFill>
          </a:ln>
        </p:spPr>
        <p:txBody>
          <a:bodyPr wrap="none">
            <a:spAutoFit/>
          </a:bodyPr>
          <a:lstStyle/>
          <a:p>
            <a:pPr algn="just">
              <a:spcAft>
                <a:spcPts val="0"/>
              </a:spcAft>
              <a:defRPr/>
            </a:pPr>
            <a:r>
              <a:rPr lang="zh-CN" altLang="en-US" sz="4400" kern="100" dirty="0">
                <a:solidFill>
                  <a:srgbClr val="FF3300"/>
                </a:solidFill>
                <a:latin typeface="Times New Roman" panose="02020603050405020304" pitchFamily="18" charset="0"/>
                <a:ea typeface="宋体" panose="02010600030101010101" pitchFamily="2" charset="-122"/>
              </a:rPr>
              <a:t>要深</a:t>
            </a:r>
            <a:endParaRPr lang="en-US" altLang="zh-CN" sz="4400" kern="100" dirty="0">
              <a:solidFill>
                <a:srgbClr val="FF3300"/>
              </a:solidFill>
              <a:latin typeface="Times New Roman" panose="02020603050405020304" pitchFamily="18" charset="0"/>
              <a:ea typeface="宋体" panose="02010600030101010101" pitchFamily="2" charset="-122"/>
            </a:endParaRPr>
          </a:p>
        </p:txBody>
      </p:sp>
      <p:sp>
        <p:nvSpPr>
          <p:cNvPr id="11" name="矩形 10"/>
          <p:cNvSpPr/>
          <p:nvPr/>
        </p:nvSpPr>
        <p:spPr>
          <a:xfrm>
            <a:off x="5351463" y="4367213"/>
            <a:ext cx="1316037" cy="768350"/>
          </a:xfrm>
          <a:prstGeom prst="rect">
            <a:avLst/>
          </a:prstGeom>
          <a:ln>
            <a:solidFill>
              <a:srgbClr val="00B050"/>
            </a:solidFill>
          </a:ln>
        </p:spPr>
        <p:txBody>
          <a:bodyPr wrap="none">
            <a:spAutoFit/>
          </a:bodyPr>
          <a:lstStyle/>
          <a:p>
            <a:pPr algn="just">
              <a:spcAft>
                <a:spcPts val="0"/>
              </a:spcAft>
              <a:defRPr/>
            </a:pPr>
            <a:r>
              <a:rPr lang="zh-CN" altLang="en-US" sz="4400" kern="100" dirty="0">
                <a:solidFill>
                  <a:srgbClr val="FF3300"/>
                </a:solidFill>
                <a:latin typeface="Times New Roman" panose="02020603050405020304" pitchFamily="18" charset="0"/>
                <a:ea typeface="宋体" panose="02010600030101010101" pitchFamily="2" charset="-122"/>
              </a:rPr>
              <a:t>要精</a:t>
            </a:r>
            <a:endParaRPr lang="en-US" altLang="zh-CN" sz="4400" kern="100" dirty="0">
              <a:solidFill>
                <a:srgbClr val="FF3300"/>
              </a:solidFill>
              <a:latin typeface="Times New Roman" panose="02020603050405020304" pitchFamily="18" charset="0"/>
              <a:ea typeface="宋体" panose="02010600030101010101" pitchFamily="2" charset="-122"/>
            </a:endParaRPr>
          </a:p>
        </p:txBody>
      </p:sp>
      <p:sp>
        <p:nvSpPr>
          <p:cNvPr id="12" name="矩形 11"/>
          <p:cNvSpPr/>
          <p:nvPr/>
        </p:nvSpPr>
        <p:spPr>
          <a:xfrm>
            <a:off x="3332163" y="4348163"/>
            <a:ext cx="1316037" cy="768350"/>
          </a:xfrm>
          <a:prstGeom prst="rect">
            <a:avLst/>
          </a:prstGeom>
          <a:ln>
            <a:solidFill>
              <a:srgbClr val="00B050"/>
            </a:solidFill>
          </a:ln>
        </p:spPr>
        <p:txBody>
          <a:bodyPr wrap="none">
            <a:spAutoFit/>
          </a:bodyPr>
          <a:lstStyle/>
          <a:p>
            <a:pPr algn="just">
              <a:spcAft>
                <a:spcPts val="0"/>
              </a:spcAft>
              <a:defRPr/>
            </a:pPr>
            <a:r>
              <a:rPr lang="zh-CN" altLang="en-US" sz="4400" kern="100" dirty="0">
                <a:solidFill>
                  <a:srgbClr val="FF3300"/>
                </a:solidFill>
                <a:latin typeface="Times New Roman" panose="02020603050405020304" pitchFamily="18" charset="0"/>
                <a:ea typeface="宋体" panose="02010600030101010101" pitchFamily="2" charset="-122"/>
              </a:rPr>
              <a:t>要活</a:t>
            </a:r>
            <a:endParaRPr lang="en-US" altLang="zh-CN" sz="4400" kern="100" dirty="0">
              <a:solidFill>
                <a:srgbClr val="FF3300"/>
              </a:solidFill>
              <a:latin typeface="Times New Roman" panose="02020603050405020304" pitchFamily="18" charset="0"/>
              <a:ea typeface="宋体" panose="02010600030101010101" pitchFamily="2" charset="-122"/>
            </a:endParaRPr>
          </a:p>
        </p:txBody>
      </p:sp>
      <p:sp>
        <p:nvSpPr>
          <p:cNvPr id="13" name="矩形 12"/>
          <p:cNvSpPr/>
          <p:nvPr/>
        </p:nvSpPr>
        <p:spPr>
          <a:xfrm>
            <a:off x="7620000" y="4367213"/>
            <a:ext cx="1316038" cy="768350"/>
          </a:xfrm>
          <a:prstGeom prst="rect">
            <a:avLst/>
          </a:prstGeom>
          <a:ln>
            <a:solidFill>
              <a:srgbClr val="00B050"/>
            </a:solidFill>
          </a:ln>
        </p:spPr>
        <p:txBody>
          <a:bodyPr wrap="none">
            <a:spAutoFit/>
          </a:bodyPr>
          <a:lstStyle/>
          <a:p>
            <a:pPr algn="just">
              <a:spcAft>
                <a:spcPts val="0"/>
              </a:spcAft>
              <a:defRPr/>
            </a:pPr>
            <a:r>
              <a:rPr lang="zh-CN" altLang="en-US" sz="4400" kern="100" dirty="0">
                <a:solidFill>
                  <a:srgbClr val="FF3300"/>
                </a:solidFill>
                <a:latin typeface="Times New Roman" panose="02020603050405020304" pitchFamily="18" charset="0"/>
                <a:ea typeface="宋体" panose="02010600030101010101" pitchFamily="2" charset="-122"/>
              </a:rPr>
              <a:t>要高</a:t>
            </a:r>
            <a:endParaRPr lang="en-US" altLang="zh-CN" sz="4400" kern="100" dirty="0">
              <a:solidFill>
                <a:srgbClr val="FF3300"/>
              </a:solidFill>
              <a:latin typeface="Times New Roman" panose="02020603050405020304" pitchFamily="18" charset="0"/>
              <a:ea typeface="宋体" panose="02010600030101010101" pitchFamily="2" charset="-122"/>
            </a:endParaRPr>
          </a:p>
        </p:txBody>
      </p:sp>
      <p:sp>
        <p:nvSpPr>
          <p:cNvPr id="14" name="矩形 13"/>
          <p:cNvSpPr/>
          <p:nvPr/>
        </p:nvSpPr>
        <p:spPr>
          <a:xfrm>
            <a:off x="9718675" y="4340225"/>
            <a:ext cx="1317625" cy="769938"/>
          </a:xfrm>
          <a:prstGeom prst="rect">
            <a:avLst/>
          </a:prstGeom>
          <a:ln>
            <a:solidFill>
              <a:srgbClr val="00B050"/>
            </a:solidFill>
          </a:ln>
        </p:spPr>
        <p:txBody>
          <a:bodyPr wrap="none">
            <a:spAutoFit/>
          </a:bodyPr>
          <a:lstStyle/>
          <a:p>
            <a:pPr algn="just">
              <a:spcAft>
                <a:spcPts val="0"/>
              </a:spcAft>
              <a:defRPr/>
            </a:pPr>
            <a:r>
              <a:rPr lang="zh-CN" altLang="en-US" sz="4400" kern="100" dirty="0">
                <a:solidFill>
                  <a:srgbClr val="FF3300"/>
                </a:solidFill>
                <a:latin typeface="Times New Roman" panose="02020603050405020304" pitchFamily="18" charset="0"/>
                <a:ea typeface="宋体" panose="02010600030101010101" pitchFamily="2" charset="-122"/>
              </a:rPr>
              <a:t>要细</a:t>
            </a:r>
            <a:endParaRPr lang="en-US" altLang="zh-CN" sz="4400" kern="100" dirty="0">
              <a:solidFill>
                <a:srgbClr val="FF3300"/>
              </a:solidFill>
              <a:latin typeface="Times New Roman" panose="02020603050405020304" pitchFamily="18" charset="0"/>
              <a:ea typeface="宋体" panose="02010600030101010101" pitchFamily="2" charset="-122"/>
            </a:endParaRPr>
          </a:p>
        </p:txBody>
      </p:sp>
      <p:sp>
        <p:nvSpPr>
          <p:cNvPr id="15" name="下箭头 14"/>
          <p:cNvSpPr/>
          <p:nvPr/>
        </p:nvSpPr>
        <p:spPr>
          <a:xfrm>
            <a:off x="1544638" y="3233738"/>
            <a:ext cx="441325" cy="942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下箭头 15"/>
          <p:cNvSpPr/>
          <p:nvPr/>
        </p:nvSpPr>
        <p:spPr>
          <a:xfrm>
            <a:off x="3746500" y="3233738"/>
            <a:ext cx="441325" cy="942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下箭头 16"/>
          <p:cNvSpPr/>
          <p:nvPr/>
        </p:nvSpPr>
        <p:spPr>
          <a:xfrm>
            <a:off x="5794375" y="3267075"/>
            <a:ext cx="441325" cy="942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下箭头 17"/>
          <p:cNvSpPr/>
          <p:nvPr/>
        </p:nvSpPr>
        <p:spPr>
          <a:xfrm>
            <a:off x="8089900" y="3267075"/>
            <a:ext cx="441325" cy="942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下箭头 18"/>
          <p:cNvSpPr/>
          <p:nvPr/>
        </p:nvSpPr>
        <p:spPr>
          <a:xfrm>
            <a:off x="10136188" y="3267075"/>
            <a:ext cx="441325" cy="942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矩形 19"/>
          <p:cNvSpPr/>
          <p:nvPr/>
        </p:nvSpPr>
        <p:spPr>
          <a:xfrm>
            <a:off x="946150" y="1465263"/>
            <a:ext cx="3570288" cy="461962"/>
          </a:xfrm>
          <a:prstGeom prst="rect">
            <a:avLst/>
          </a:prstGeom>
        </p:spPr>
        <p:txBody>
          <a:bodyPr wrap="none">
            <a:spAutoFit/>
          </a:bodyPr>
          <a:lstStyle/>
          <a:p>
            <a:pPr>
              <a:defRPr/>
            </a:pPr>
            <a:r>
              <a:rPr lang="zh-CN" altLang="en-US" kern="100" dirty="0">
                <a:solidFill>
                  <a:srgbClr val="FF0000"/>
                </a:solidFill>
                <a:latin typeface="Calibri" panose="020F0502020204030204" pitchFamily="34" charset="0"/>
                <a:cs typeface="Times New Roman" panose="02020603050405020304" pitchFamily="18" charset="0"/>
              </a:rPr>
              <a:t>一、高考备考的五大环节</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0" fill="hold"/>
                                        <p:tgtEl>
                                          <p:spTgt spid="3"/>
                                        </p:tgtEl>
                                        <p:attrNameLst>
                                          <p:attrName>ppt_x</p:attrName>
                                        </p:attrNameLst>
                                      </p:cBhvr>
                                      <p:tavLst>
                                        <p:tav tm="0">
                                          <p:val>
                                            <p:strVal val="#ppt_x"/>
                                          </p:val>
                                        </p:tav>
                                        <p:tav tm="100000">
                                          <p:val>
                                            <p:strVal val="#ppt_x"/>
                                          </p:val>
                                        </p:tav>
                                      </p:tavLst>
                                    </p:anim>
                                    <p:anim calcmode="lin" valueType="num">
                                      <p:cBhvr additive="base">
                                        <p:cTn id="8" dur="5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nodeType="clickEffect">
                                  <p:stCondLst>
                                    <p:cond delay="0"/>
                                  </p:stCondLst>
                                  <p:childTnLst>
                                    <p:set>
                                      <p:cBhvr>
                                        <p:cTn id="12" dur="1" fill="hold">
                                          <p:stCondLst>
                                            <p:cond delay="0"/>
                                          </p:stCondLst>
                                        </p:cTn>
                                        <p:tgtEl>
                                          <p:spTgt spid="20">
                                            <p:txEl>
                                              <p:pRg st="0" end="0"/>
                                            </p:txEl>
                                          </p:spTgt>
                                        </p:tgtEl>
                                        <p:attrNameLst>
                                          <p:attrName>style.visibility</p:attrName>
                                        </p:attrNameLst>
                                      </p:cBhvr>
                                      <p:to>
                                        <p:strVal val="visible"/>
                                      </p:to>
                                    </p:set>
                                    <p:anim calcmode="lin" valueType="num">
                                      <p:cBhvr>
                                        <p:cTn id="1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20">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ox(in)">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ox(in)">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ox(in)">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ox(in)">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ox(in)">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ox(in)">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box(in)">
                                      <p:cBhvr>
                                        <p:cTn id="50" dur="5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4" presetClass="entr" presetSubtype="16"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box(in)">
                                      <p:cBhvr>
                                        <p:cTn id="55" dur="5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4" presetClass="entr" presetSubtype="16" fill="hold" grpId="0" nodeType="click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box(in)">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4" presetClass="entr" presetSubtype="16" fill="hold" grpId="0"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box(in)">
                                      <p:cBhvr>
                                        <p:cTn id="65" dur="500"/>
                                        <p:tgtEl>
                                          <p:spTgt spid="17"/>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grpId="0" nodeType="click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p:cTn id="70" dur="500" fill="hold"/>
                                        <p:tgtEl>
                                          <p:spTgt spid="11"/>
                                        </p:tgtEl>
                                        <p:attrNameLst>
                                          <p:attrName>ppt_w</p:attrName>
                                        </p:attrNameLst>
                                      </p:cBhvr>
                                      <p:tavLst>
                                        <p:tav tm="0">
                                          <p:val>
                                            <p:fltVal val="0"/>
                                          </p:val>
                                        </p:tav>
                                        <p:tav tm="100000">
                                          <p:val>
                                            <p:strVal val="#ppt_w"/>
                                          </p:val>
                                        </p:tav>
                                      </p:tavLst>
                                    </p:anim>
                                    <p:anim calcmode="lin" valueType="num">
                                      <p:cBhvr>
                                        <p:cTn id="71" dur="500" fill="hold"/>
                                        <p:tgtEl>
                                          <p:spTgt spid="11"/>
                                        </p:tgtEl>
                                        <p:attrNameLst>
                                          <p:attrName>ppt_h</p:attrName>
                                        </p:attrNameLst>
                                      </p:cBhvr>
                                      <p:tavLst>
                                        <p:tav tm="0">
                                          <p:val>
                                            <p:fltVal val="0"/>
                                          </p:val>
                                        </p:tav>
                                        <p:tav tm="100000">
                                          <p:val>
                                            <p:strVal val="#ppt_h"/>
                                          </p:val>
                                        </p:tav>
                                      </p:tavLst>
                                    </p:anim>
                                    <p:animEffect transition="in" filter="fade">
                                      <p:cBhvr>
                                        <p:cTn id="72" dur="500"/>
                                        <p:tgtEl>
                                          <p:spTgt spid="11"/>
                                        </p:tgtEl>
                                      </p:cBhvr>
                                    </p:animEffect>
                                  </p:childTnLst>
                                </p:cTn>
                              </p:par>
                            </p:childTnLst>
                          </p:cTn>
                        </p:par>
                      </p:childTnLst>
                    </p:cTn>
                  </p:par>
                  <p:par>
                    <p:cTn id="73" fill="hold">
                      <p:stCondLst>
                        <p:cond delay="indefinite"/>
                      </p:stCondLst>
                      <p:childTnLst>
                        <p:par>
                          <p:cTn id="74" fill="hold">
                            <p:stCondLst>
                              <p:cond delay="0"/>
                            </p:stCondLst>
                            <p:childTnLst>
                              <p:par>
                                <p:cTn id="75" presetID="4" presetClass="entr" presetSubtype="16"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box(in)">
                                      <p:cBhvr>
                                        <p:cTn id="77" dur="500"/>
                                        <p:tgtEl>
                                          <p:spTgt spid="18"/>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0" fill="hold" grpId="0" nodeType="click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p:cTn id="82" dur="500" fill="hold"/>
                                        <p:tgtEl>
                                          <p:spTgt spid="13"/>
                                        </p:tgtEl>
                                        <p:attrNameLst>
                                          <p:attrName>ppt_w</p:attrName>
                                        </p:attrNameLst>
                                      </p:cBhvr>
                                      <p:tavLst>
                                        <p:tav tm="0">
                                          <p:val>
                                            <p:fltVal val="0"/>
                                          </p:val>
                                        </p:tav>
                                        <p:tav tm="100000">
                                          <p:val>
                                            <p:strVal val="#ppt_w"/>
                                          </p:val>
                                        </p:tav>
                                      </p:tavLst>
                                    </p:anim>
                                    <p:anim calcmode="lin" valueType="num">
                                      <p:cBhvr>
                                        <p:cTn id="83" dur="500" fill="hold"/>
                                        <p:tgtEl>
                                          <p:spTgt spid="13"/>
                                        </p:tgtEl>
                                        <p:attrNameLst>
                                          <p:attrName>ppt_h</p:attrName>
                                        </p:attrNameLst>
                                      </p:cBhvr>
                                      <p:tavLst>
                                        <p:tav tm="0">
                                          <p:val>
                                            <p:fltVal val="0"/>
                                          </p:val>
                                        </p:tav>
                                        <p:tav tm="100000">
                                          <p:val>
                                            <p:strVal val="#ppt_h"/>
                                          </p:val>
                                        </p:tav>
                                      </p:tavLst>
                                    </p:anim>
                                    <p:animEffect transition="in" filter="fade">
                                      <p:cBhvr>
                                        <p:cTn id="84" dur="500"/>
                                        <p:tgtEl>
                                          <p:spTgt spid="13"/>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0" fill="hold" grpId="0" nodeType="click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p:cTn id="89" dur="500" fill="hold"/>
                                        <p:tgtEl>
                                          <p:spTgt spid="19"/>
                                        </p:tgtEl>
                                        <p:attrNameLst>
                                          <p:attrName>ppt_w</p:attrName>
                                        </p:attrNameLst>
                                      </p:cBhvr>
                                      <p:tavLst>
                                        <p:tav tm="0">
                                          <p:val>
                                            <p:fltVal val="0"/>
                                          </p:val>
                                        </p:tav>
                                        <p:tav tm="100000">
                                          <p:val>
                                            <p:strVal val="#ppt_w"/>
                                          </p:val>
                                        </p:tav>
                                      </p:tavLst>
                                    </p:anim>
                                    <p:anim calcmode="lin" valueType="num">
                                      <p:cBhvr>
                                        <p:cTn id="90" dur="500" fill="hold"/>
                                        <p:tgtEl>
                                          <p:spTgt spid="19"/>
                                        </p:tgtEl>
                                        <p:attrNameLst>
                                          <p:attrName>ppt_h</p:attrName>
                                        </p:attrNameLst>
                                      </p:cBhvr>
                                      <p:tavLst>
                                        <p:tav tm="0">
                                          <p:val>
                                            <p:fltVal val="0"/>
                                          </p:val>
                                        </p:tav>
                                        <p:tav tm="100000">
                                          <p:val>
                                            <p:strVal val="#ppt_h"/>
                                          </p:val>
                                        </p:tav>
                                      </p:tavLst>
                                    </p:anim>
                                    <p:animEffect transition="in" filter="fade">
                                      <p:cBhvr>
                                        <p:cTn id="91" dur="500"/>
                                        <p:tgtEl>
                                          <p:spTgt spid="19"/>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0" fill="hold" grpId="0" nodeType="clickEffect">
                                  <p:stCondLst>
                                    <p:cond delay="0"/>
                                  </p:stCondLst>
                                  <p:childTnLst>
                                    <p:set>
                                      <p:cBhvr>
                                        <p:cTn id="95" dur="1" fill="hold">
                                          <p:stCondLst>
                                            <p:cond delay="0"/>
                                          </p:stCondLst>
                                        </p:cTn>
                                        <p:tgtEl>
                                          <p:spTgt spid="14"/>
                                        </p:tgtEl>
                                        <p:attrNameLst>
                                          <p:attrName>style.visibility</p:attrName>
                                        </p:attrNameLst>
                                      </p:cBhvr>
                                      <p:to>
                                        <p:strVal val="visible"/>
                                      </p:to>
                                    </p:set>
                                    <p:anim calcmode="lin" valueType="num">
                                      <p:cBhvr>
                                        <p:cTn id="96" dur="500" fill="hold"/>
                                        <p:tgtEl>
                                          <p:spTgt spid="14"/>
                                        </p:tgtEl>
                                        <p:attrNameLst>
                                          <p:attrName>ppt_w</p:attrName>
                                        </p:attrNameLst>
                                      </p:cBhvr>
                                      <p:tavLst>
                                        <p:tav tm="0">
                                          <p:val>
                                            <p:fltVal val="0"/>
                                          </p:val>
                                        </p:tav>
                                        <p:tav tm="100000">
                                          <p:val>
                                            <p:strVal val="#ppt_w"/>
                                          </p:val>
                                        </p:tav>
                                      </p:tavLst>
                                    </p:anim>
                                    <p:anim calcmode="lin" valueType="num">
                                      <p:cBhvr>
                                        <p:cTn id="97" dur="500" fill="hold"/>
                                        <p:tgtEl>
                                          <p:spTgt spid="14"/>
                                        </p:tgtEl>
                                        <p:attrNameLst>
                                          <p:attrName>ppt_h</p:attrName>
                                        </p:attrNameLst>
                                      </p:cBhvr>
                                      <p:tavLst>
                                        <p:tav tm="0">
                                          <p:val>
                                            <p:fltVal val="0"/>
                                          </p:val>
                                        </p:tav>
                                        <p:tav tm="100000">
                                          <p:val>
                                            <p:strVal val="#ppt_h"/>
                                          </p:val>
                                        </p:tav>
                                      </p:tavLst>
                                    </p:anim>
                                    <p:animEffect transition="in" filter="fade">
                                      <p:cBhvr>
                                        <p:cTn id="9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42975" y="919163"/>
            <a:ext cx="10291763" cy="5202237"/>
          </a:xfrm>
          <a:prstGeom prst="rect">
            <a:avLst/>
          </a:prstGeom>
        </p:spPr>
        <p:txBody>
          <a:bodyPr>
            <a:spAutoFit/>
          </a:bodyPr>
          <a:lstStyle/>
          <a:p>
            <a:pPr>
              <a:defRPr/>
            </a:pPr>
            <a:r>
              <a:rPr lang="zh-CN" altLang="en-US" sz="4400" dirty="0">
                <a:solidFill>
                  <a:srgbClr val="0000CC"/>
                </a:solidFill>
                <a:latin typeface="+mn-ea"/>
              </a:rPr>
              <a:t>研究要深</a:t>
            </a:r>
            <a:r>
              <a:rPr lang="en-US" altLang="zh-CN" sz="4400" dirty="0">
                <a:solidFill>
                  <a:srgbClr val="0000CC"/>
                </a:solidFill>
                <a:latin typeface="+mn-ea"/>
              </a:rPr>
              <a:t>:</a:t>
            </a:r>
          </a:p>
          <a:p>
            <a:pPr>
              <a:defRPr/>
            </a:pPr>
            <a:r>
              <a:rPr lang="en-US" altLang="zh-CN" sz="3200" dirty="0">
                <a:solidFill>
                  <a:srgbClr val="0000CC"/>
                </a:solidFill>
                <a:latin typeface="+mn-ea"/>
              </a:rPr>
              <a:t/>
            </a:r>
            <a:br>
              <a:rPr lang="en-US" altLang="zh-CN" sz="3200" dirty="0">
                <a:solidFill>
                  <a:srgbClr val="0000CC"/>
                </a:solidFill>
                <a:latin typeface="+mn-ea"/>
              </a:rPr>
            </a:br>
            <a:r>
              <a:rPr lang="en-US" altLang="zh-CN" sz="3200" dirty="0">
                <a:solidFill>
                  <a:srgbClr val="0000CC"/>
                </a:solidFill>
                <a:latin typeface="+mn-ea"/>
              </a:rPr>
              <a:t>    1</a:t>
            </a:r>
            <a:r>
              <a:rPr lang="zh-CN" altLang="en-US" sz="3200" dirty="0">
                <a:solidFill>
                  <a:srgbClr val="0000CC"/>
                </a:solidFill>
                <a:latin typeface="+mn-ea"/>
              </a:rPr>
              <a:t>、深入细致地研究</a:t>
            </a:r>
            <a:r>
              <a:rPr lang="en-US" altLang="zh-CN" sz="3200" dirty="0">
                <a:solidFill>
                  <a:srgbClr val="0000CC"/>
                </a:solidFill>
                <a:latin typeface="+mn-ea"/>
              </a:rPr>
              <a:t>《</a:t>
            </a:r>
            <a:r>
              <a:rPr lang="zh-CN" altLang="en-US" sz="3200" dirty="0">
                <a:solidFill>
                  <a:srgbClr val="0000CC"/>
                </a:solidFill>
                <a:latin typeface="+mn-ea"/>
              </a:rPr>
              <a:t>课程标准</a:t>
            </a:r>
            <a:r>
              <a:rPr lang="en-US" altLang="zh-CN" sz="3200" dirty="0">
                <a:solidFill>
                  <a:srgbClr val="0000CC"/>
                </a:solidFill>
                <a:latin typeface="+mn-ea"/>
              </a:rPr>
              <a:t>》</a:t>
            </a:r>
            <a:r>
              <a:rPr lang="zh-CN" altLang="en-US" sz="3200" dirty="0">
                <a:solidFill>
                  <a:srgbClr val="0000CC"/>
                </a:solidFill>
                <a:latin typeface="+mn-ea"/>
              </a:rPr>
              <a:t>、</a:t>
            </a:r>
            <a:r>
              <a:rPr lang="en-US" altLang="zh-CN" sz="3200" dirty="0">
                <a:solidFill>
                  <a:srgbClr val="0000CC"/>
                </a:solidFill>
                <a:latin typeface="+mn-ea"/>
              </a:rPr>
              <a:t>《</a:t>
            </a:r>
            <a:r>
              <a:rPr lang="zh-CN" altLang="en-US" sz="3200" dirty="0">
                <a:solidFill>
                  <a:srgbClr val="0000CC"/>
                </a:solidFill>
                <a:latin typeface="+mn-ea"/>
              </a:rPr>
              <a:t>考试大纲</a:t>
            </a:r>
            <a:r>
              <a:rPr lang="en-US" altLang="zh-CN" sz="3200" dirty="0">
                <a:solidFill>
                  <a:srgbClr val="0000CC"/>
                </a:solidFill>
                <a:latin typeface="+mn-ea"/>
              </a:rPr>
              <a:t>》</a:t>
            </a:r>
            <a:r>
              <a:rPr lang="zh-CN" altLang="en-US" sz="3200" dirty="0">
                <a:solidFill>
                  <a:srgbClr val="0000CC"/>
                </a:solidFill>
                <a:latin typeface="+mn-ea"/>
              </a:rPr>
              <a:t>和全国卷的</a:t>
            </a:r>
            <a:r>
              <a:rPr lang="en-US" altLang="zh-CN" sz="3200" dirty="0">
                <a:solidFill>
                  <a:srgbClr val="0000CC"/>
                </a:solidFill>
                <a:latin typeface="+mn-ea"/>
              </a:rPr>
              <a:t>《</a:t>
            </a:r>
            <a:r>
              <a:rPr lang="zh-CN" altLang="en-US" sz="3200" dirty="0">
                <a:solidFill>
                  <a:srgbClr val="0000CC"/>
                </a:solidFill>
                <a:latin typeface="+mn-ea"/>
              </a:rPr>
              <a:t>考试说明</a:t>
            </a:r>
            <a:r>
              <a:rPr lang="en-US" altLang="zh-CN" sz="3200" dirty="0">
                <a:solidFill>
                  <a:srgbClr val="0000CC"/>
                </a:solidFill>
                <a:latin typeface="+mn-ea"/>
              </a:rPr>
              <a:t>》</a:t>
            </a:r>
            <a:r>
              <a:rPr lang="zh-CN" altLang="en-US" sz="3200" dirty="0">
                <a:solidFill>
                  <a:srgbClr val="0000CC"/>
                </a:solidFill>
                <a:latin typeface="+mn-ea"/>
              </a:rPr>
              <a:t>，做的备考有依据。</a:t>
            </a:r>
            <a:endParaRPr lang="en-US" altLang="zh-CN" sz="3200" dirty="0">
              <a:solidFill>
                <a:srgbClr val="0000CC"/>
              </a:solidFill>
              <a:latin typeface="+mn-ea"/>
            </a:endParaRPr>
          </a:p>
          <a:p>
            <a:pPr>
              <a:defRPr/>
            </a:pPr>
            <a:endParaRPr lang="en-US" altLang="zh-CN" sz="3200" dirty="0">
              <a:solidFill>
                <a:srgbClr val="0000CC"/>
              </a:solidFill>
              <a:latin typeface="+mn-ea"/>
            </a:endParaRPr>
          </a:p>
          <a:p>
            <a:pPr>
              <a:defRPr/>
            </a:pPr>
            <a:r>
              <a:rPr lang="en-US" altLang="zh-CN" sz="3200" dirty="0">
                <a:solidFill>
                  <a:srgbClr val="0000CC"/>
                </a:solidFill>
                <a:latin typeface="+mn-ea"/>
              </a:rPr>
              <a:t>    2</a:t>
            </a:r>
            <a:r>
              <a:rPr lang="zh-CN" altLang="en-US" sz="3200" dirty="0">
                <a:solidFill>
                  <a:srgbClr val="0000CC"/>
                </a:solidFill>
                <a:latin typeface="+mn-ea"/>
              </a:rPr>
              <a:t>、要深入细致地研究校情、学情和师情，做到备考有对象。</a:t>
            </a:r>
            <a:endParaRPr lang="en-US" altLang="zh-CN" sz="3200" dirty="0">
              <a:solidFill>
                <a:srgbClr val="0000CC"/>
              </a:solidFill>
              <a:latin typeface="+mn-ea"/>
            </a:endParaRPr>
          </a:p>
          <a:p>
            <a:pPr>
              <a:defRPr/>
            </a:pPr>
            <a:endParaRPr lang="en-US" altLang="zh-CN" sz="3200" dirty="0">
              <a:solidFill>
                <a:srgbClr val="0000CC"/>
              </a:solidFill>
              <a:latin typeface="+mn-ea"/>
            </a:endParaRPr>
          </a:p>
          <a:p>
            <a:pPr>
              <a:defRPr/>
            </a:pPr>
            <a:r>
              <a:rPr lang="en-US" altLang="zh-CN" sz="3200" dirty="0">
                <a:solidFill>
                  <a:srgbClr val="0000CC"/>
                </a:solidFill>
                <a:latin typeface="+mn-ea"/>
              </a:rPr>
              <a:t>    3</a:t>
            </a:r>
            <a:r>
              <a:rPr lang="zh-CN" altLang="en-US" sz="3200" dirty="0">
                <a:solidFill>
                  <a:srgbClr val="0000CC"/>
                </a:solidFill>
                <a:latin typeface="+mn-ea"/>
              </a:rPr>
              <a:t>、要深入细致地研究近五年的全国课标卷</a:t>
            </a:r>
            <a:r>
              <a:rPr lang="en-US" altLang="zh-CN" sz="3200" dirty="0">
                <a:solidFill>
                  <a:srgbClr val="0000CC"/>
                </a:solidFill>
                <a:latin typeface="+mn-ea"/>
              </a:rPr>
              <a:t>I</a:t>
            </a:r>
            <a:r>
              <a:rPr lang="zh-CN" altLang="en-US" sz="3200" dirty="0">
                <a:solidFill>
                  <a:srgbClr val="0000CC"/>
                </a:solidFill>
                <a:latin typeface="+mn-ea"/>
              </a:rPr>
              <a:t>和全国课标卷</a:t>
            </a:r>
            <a:r>
              <a:rPr lang="en-US" altLang="zh-CN" sz="3200" dirty="0">
                <a:solidFill>
                  <a:srgbClr val="0000CC"/>
                </a:solidFill>
                <a:latin typeface="+mn-ea"/>
              </a:rPr>
              <a:t>II</a:t>
            </a:r>
            <a:r>
              <a:rPr lang="zh-CN" altLang="en-US" sz="3200" dirty="0">
                <a:solidFill>
                  <a:srgbClr val="0000CC"/>
                </a:solidFill>
                <a:latin typeface="+mn-ea"/>
              </a:rPr>
              <a:t>，做到备考有方向。</a:t>
            </a:r>
            <a:endParaRPr lang="zh-CN" altLang="en-US" sz="3200"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 calcmode="lin" valueType="num">
                                      <p:cBhvr>
                                        <p:cTn id="28"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0"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90600" y="1296988"/>
            <a:ext cx="10657085" cy="4770537"/>
          </a:xfrm>
          <a:prstGeom prst="rect">
            <a:avLst/>
          </a:prstGeom>
        </p:spPr>
        <p:txBody>
          <a:bodyPr wrap="none">
            <a:spAutoFit/>
          </a:bodyPr>
          <a:lstStyle/>
          <a:p>
            <a:pPr>
              <a:defRPr/>
            </a:pPr>
            <a:r>
              <a:rPr lang="zh-CN" altLang="en-US" sz="4000" dirty="0">
                <a:solidFill>
                  <a:srgbClr val="0000CC"/>
                </a:solidFill>
                <a:latin typeface="+mn-ea"/>
              </a:rPr>
              <a:t>教学要活：</a:t>
            </a:r>
            <a:endParaRPr lang="en-US" altLang="zh-CN" sz="4000" dirty="0">
              <a:solidFill>
                <a:srgbClr val="0000CC"/>
              </a:solidFill>
              <a:latin typeface="+mn-ea"/>
            </a:endParaRPr>
          </a:p>
          <a:p>
            <a:pPr>
              <a:defRPr/>
            </a:pPr>
            <a:endParaRPr lang="en-US" altLang="zh-CN" sz="4000" dirty="0">
              <a:solidFill>
                <a:srgbClr val="0000CC"/>
              </a:solidFill>
              <a:latin typeface="+mn-ea"/>
            </a:endParaRPr>
          </a:p>
          <a:p>
            <a:pPr>
              <a:defRPr/>
            </a:pPr>
            <a:r>
              <a:rPr lang="en-US" altLang="zh-CN" sz="3200" dirty="0">
                <a:solidFill>
                  <a:srgbClr val="0000CC"/>
                </a:solidFill>
                <a:latin typeface="+mn-ea"/>
              </a:rPr>
              <a:t>    1</a:t>
            </a:r>
            <a:r>
              <a:rPr lang="zh-CN" altLang="en-US" sz="3200" dirty="0">
                <a:solidFill>
                  <a:srgbClr val="0000CC"/>
                </a:solidFill>
                <a:latin typeface="+mn-ea"/>
              </a:rPr>
              <a:t>、教学素材要多样化新颖化</a:t>
            </a:r>
            <a:endParaRPr lang="en-US" altLang="zh-CN" sz="3200" dirty="0">
              <a:solidFill>
                <a:srgbClr val="0000CC"/>
              </a:solidFill>
              <a:latin typeface="+mn-ea"/>
            </a:endParaRPr>
          </a:p>
          <a:p>
            <a:pPr>
              <a:defRPr/>
            </a:pPr>
            <a:endParaRPr lang="en-US" altLang="zh-CN" sz="3200" dirty="0">
              <a:solidFill>
                <a:srgbClr val="0000CC"/>
              </a:solidFill>
              <a:latin typeface="+mn-ea"/>
            </a:endParaRPr>
          </a:p>
          <a:p>
            <a:pPr>
              <a:defRPr/>
            </a:pPr>
            <a:r>
              <a:rPr lang="en-US" altLang="zh-CN" sz="3200" dirty="0">
                <a:solidFill>
                  <a:srgbClr val="0000CC"/>
                </a:solidFill>
                <a:latin typeface="+mn-ea"/>
              </a:rPr>
              <a:t>    2</a:t>
            </a:r>
            <a:r>
              <a:rPr lang="zh-CN" altLang="en-US" sz="3200" dirty="0">
                <a:solidFill>
                  <a:srgbClr val="0000CC"/>
                </a:solidFill>
                <a:latin typeface="+mn-ea"/>
              </a:rPr>
              <a:t>、教材处理要灵活多样如由厚到薄、由薄到厚</a:t>
            </a:r>
            <a:endParaRPr lang="en-US" altLang="zh-CN" sz="3200" dirty="0">
              <a:solidFill>
                <a:srgbClr val="0000CC"/>
              </a:solidFill>
              <a:latin typeface="+mn-ea"/>
            </a:endParaRPr>
          </a:p>
          <a:p>
            <a:pPr>
              <a:defRPr/>
            </a:pPr>
            <a:endParaRPr lang="en-US" altLang="zh-CN" sz="3200" dirty="0">
              <a:solidFill>
                <a:srgbClr val="0000CC"/>
              </a:solidFill>
              <a:latin typeface="+mn-ea"/>
            </a:endParaRPr>
          </a:p>
          <a:p>
            <a:pPr>
              <a:defRPr/>
            </a:pPr>
            <a:r>
              <a:rPr lang="en-US" altLang="zh-CN" sz="3200" dirty="0">
                <a:solidFill>
                  <a:srgbClr val="0000CC"/>
                </a:solidFill>
                <a:latin typeface="+mn-ea"/>
              </a:rPr>
              <a:t>    3</a:t>
            </a:r>
            <a:r>
              <a:rPr lang="zh-CN" altLang="en-US" sz="3200" dirty="0">
                <a:solidFill>
                  <a:srgbClr val="0000CC"/>
                </a:solidFill>
                <a:latin typeface="+mn-ea"/>
              </a:rPr>
              <a:t>、教学方式要</a:t>
            </a:r>
            <a:r>
              <a:rPr lang="zh-CN" altLang="en-US" sz="3200" dirty="0" smtClean="0">
                <a:solidFill>
                  <a:srgbClr val="0000CC"/>
                </a:solidFill>
                <a:latin typeface="+mn-ea"/>
              </a:rPr>
              <a:t>多样化如微</a:t>
            </a:r>
            <a:r>
              <a:rPr lang="zh-CN" altLang="en-US" sz="3200" dirty="0">
                <a:solidFill>
                  <a:srgbClr val="0000CC"/>
                </a:solidFill>
                <a:latin typeface="+mn-ea"/>
              </a:rPr>
              <a:t>课、微视频、多媒体的应用</a:t>
            </a:r>
            <a:endParaRPr lang="en-US" altLang="zh-CN" sz="3200" dirty="0">
              <a:solidFill>
                <a:srgbClr val="0000CC"/>
              </a:solidFill>
              <a:latin typeface="+mn-ea"/>
            </a:endParaRPr>
          </a:p>
          <a:p>
            <a:pPr>
              <a:defRPr/>
            </a:pPr>
            <a:endParaRPr lang="en-US" altLang="zh-CN" sz="3200" dirty="0">
              <a:solidFill>
                <a:srgbClr val="0000CC"/>
              </a:solidFill>
              <a:latin typeface="+mn-ea"/>
            </a:endParaRPr>
          </a:p>
          <a:p>
            <a:pPr>
              <a:defRPr/>
            </a:pPr>
            <a:r>
              <a:rPr lang="zh-CN" altLang="en-US" sz="3200" dirty="0">
                <a:solidFill>
                  <a:srgbClr val="0000CC"/>
                </a:solidFill>
                <a:latin typeface="+mn-ea"/>
              </a:rPr>
              <a:t>及翻转课堂等等</a:t>
            </a:r>
            <a:endParaRPr lang="en-US" altLang="zh-CN" sz="3200" dirty="0">
              <a:solidFill>
                <a:srgbClr val="0000CC"/>
              </a:solidFill>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p:cTn id="21"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 calcmode="lin" valueType="num">
                                      <p:cBhvr>
                                        <p:cTn id="28"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2">
                                            <p:txEl>
                                              <p:pRg st="6" end="6"/>
                                            </p:txEl>
                                          </p:spTgt>
                                        </p:tgtEl>
                                      </p:cBhvr>
                                    </p:animEffect>
                                  </p:childTnLst>
                                </p:cTn>
                              </p:par>
                              <p:par>
                                <p:cTn id="31" presetID="53" presetClass="entr" presetSubtype="0" fill="hold" nodeType="with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anim calcmode="lin" valueType="num">
                                      <p:cBhvr>
                                        <p:cTn id="33"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34"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35"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08000" y="1"/>
            <a:ext cx="8458579" cy="900752"/>
          </a:xfrm>
        </p:spPr>
        <p:txBody>
          <a:bodyPr/>
          <a:lstStyle/>
          <a:p>
            <a:r>
              <a:rPr lang="zh-CN" altLang="en-US" sz="3200" dirty="0" smtClean="0">
                <a:latin typeface="+mn-ea"/>
                <a:ea typeface="+mn-ea"/>
              </a:rPr>
              <a:t>产业转移对区域发展影响之促进产业结构调整</a:t>
            </a:r>
            <a:endParaRPr lang="zh-CN" altLang="en-US" sz="3200" dirty="0">
              <a:latin typeface="+mn-ea"/>
              <a:ea typeface="+mn-ea"/>
            </a:endParaRPr>
          </a:p>
        </p:txBody>
      </p:sp>
      <p:pic>
        <p:nvPicPr>
          <p:cNvPr id="4" name="Picture 4" descr="5"/>
          <p:cNvPicPr>
            <a:picLocks noChangeAspect="1" noChangeArrowheads="1"/>
          </p:cNvPicPr>
          <p:nvPr/>
        </p:nvPicPr>
        <p:blipFill>
          <a:blip r:embed="rId2">
            <a:lum bright="-34000" contrast="50000"/>
            <a:extLst>
              <a:ext uri="{28A0092B-C50C-407E-A947-70E740481C1C}">
                <a14:useLocalDpi xmlns:a14="http://schemas.microsoft.com/office/drawing/2010/main" val="0"/>
              </a:ext>
            </a:extLst>
          </a:blip>
          <a:srcRect/>
          <a:stretch>
            <a:fillRect/>
          </a:stretch>
        </p:blipFill>
        <p:spPr bwMode="auto">
          <a:xfrm>
            <a:off x="1640764" y="900753"/>
            <a:ext cx="9529763" cy="3119438"/>
          </a:xfrm>
          <a:prstGeom prst="rect">
            <a:avLst/>
          </a:prstGeom>
          <a:noFill/>
          <a:ln w="25400">
            <a:solidFill>
              <a:srgbClr val="0000CC"/>
            </a:solidFill>
            <a:miter lim="800000"/>
            <a:headEnd/>
            <a:tailEnd/>
          </a:ln>
          <a:extLst>
            <a:ext uri="{909E8E84-426E-40DD-AFC4-6F175D3DCCD1}">
              <a14:hiddenFill xmlns:a14="http://schemas.microsoft.com/office/drawing/2010/main">
                <a:solidFill>
                  <a:srgbClr val="FFFFFF"/>
                </a:solidFill>
              </a14:hiddenFill>
            </a:ext>
          </a:extLst>
        </p:spPr>
      </p:pic>
      <p:sp>
        <p:nvSpPr>
          <p:cNvPr id="5" name="矩形 4"/>
          <p:cNvSpPr/>
          <p:nvPr/>
        </p:nvSpPr>
        <p:spPr>
          <a:xfrm>
            <a:off x="508000" y="1252438"/>
            <a:ext cx="954107" cy="1938992"/>
          </a:xfrm>
          <a:prstGeom prst="rect">
            <a:avLst/>
          </a:prstGeom>
        </p:spPr>
        <p:txBody>
          <a:bodyPr wrap="none">
            <a:spAutoFit/>
          </a:bodyPr>
          <a:lstStyle/>
          <a:p>
            <a:r>
              <a:rPr lang="zh-CN" altLang="en-US" sz="6000" dirty="0" smtClean="0">
                <a:solidFill>
                  <a:srgbClr val="FF0000"/>
                </a:solidFill>
                <a:latin typeface="华文隶书" panose="02010800040101010101" pitchFamily="2" charset="-122"/>
                <a:ea typeface="华文隶书" panose="02010800040101010101" pitchFamily="2" charset="-122"/>
              </a:rPr>
              <a:t>日</a:t>
            </a:r>
            <a:endParaRPr lang="en-US" altLang="zh-CN" sz="6000" dirty="0" smtClean="0">
              <a:solidFill>
                <a:srgbClr val="FF0000"/>
              </a:solidFill>
              <a:latin typeface="华文隶书" panose="02010800040101010101" pitchFamily="2" charset="-122"/>
              <a:ea typeface="华文隶书" panose="02010800040101010101" pitchFamily="2" charset="-122"/>
            </a:endParaRPr>
          </a:p>
          <a:p>
            <a:r>
              <a:rPr lang="zh-CN" altLang="en-US" sz="6000" dirty="0" smtClean="0">
                <a:solidFill>
                  <a:srgbClr val="FF0000"/>
                </a:solidFill>
                <a:latin typeface="华文隶书" panose="02010800040101010101" pitchFamily="2" charset="-122"/>
                <a:ea typeface="华文隶书" panose="02010800040101010101" pitchFamily="2" charset="-122"/>
              </a:rPr>
              <a:t>本</a:t>
            </a:r>
            <a:endParaRPr lang="zh-CN" altLang="en-US" sz="6000" dirty="0">
              <a:solidFill>
                <a:srgbClr val="FF0000"/>
              </a:solidFill>
              <a:latin typeface="华文隶书" panose="02010800040101010101" pitchFamily="2" charset="-122"/>
              <a:ea typeface="华文隶书" panose="02010800040101010101" pitchFamily="2" charset="-122"/>
            </a:endParaRPr>
          </a:p>
        </p:txBody>
      </p:sp>
      <p:sp>
        <p:nvSpPr>
          <p:cNvPr id="6" name="矩形 5"/>
          <p:cNvSpPr/>
          <p:nvPr/>
        </p:nvSpPr>
        <p:spPr>
          <a:xfrm>
            <a:off x="540141" y="4371876"/>
            <a:ext cx="748923" cy="2123658"/>
          </a:xfrm>
          <a:prstGeom prst="rect">
            <a:avLst/>
          </a:prstGeom>
        </p:spPr>
        <p:txBody>
          <a:bodyPr wrap="none">
            <a:spAutoFit/>
          </a:bodyPr>
          <a:lstStyle/>
          <a:p>
            <a:r>
              <a:rPr lang="zh-CN" altLang="en-US" sz="4400" dirty="0" smtClean="0">
                <a:solidFill>
                  <a:srgbClr val="FF0000"/>
                </a:solidFill>
                <a:latin typeface="+mn-ea"/>
              </a:rPr>
              <a:t>珠</a:t>
            </a:r>
            <a:endParaRPr lang="en-US" altLang="zh-CN" sz="4400" dirty="0" smtClean="0">
              <a:solidFill>
                <a:srgbClr val="FF0000"/>
              </a:solidFill>
              <a:latin typeface="+mn-ea"/>
            </a:endParaRPr>
          </a:p>
          <a:p>
            <a:r>
              <a:rPr lang="zh-CN" altLang="en-US" sz="4400" dirty="0" smtClean="0">
                <a:solidFill>
                  <a:srgbClr val="FF0000"/>
                </a:solidFill>
                <a:latin typeface="+mn-ea"/>
              </a:rPr>
              <a:t>三</a:t>
            </a:r>
            <a:endParaRPr lang="en-US" altLang="zh-CN" sz="4400" dirty="0" smtClean="0">
              <a:solidFill>
                <a:srgbClr val="FF0000"/>
              </a:solidFill>
              <a:latin typeface="+mn-ea"/>
            </a:endParaRPr>
          </a:p>
          <a:p>
            <a:r>
              <a:rPr lang="zh-CN" altLang="en-US" sz="4400" dirty="0" smtClean="0">
                <a:solidFill>
                  <a:srgbClr val="FF0000"/>
                </a:solidFill>
                <a:latin typeface="+mn-ea"/>
              </a:rPr>
              <a:t>角</a:t>
            </a:r>
            <a:endParaRPr lang="zh-CN" altLang="en-US" sz="4400" dirty="0">
              <a:solidFill>
                <a:srgbClr val="FF0000"/>
              </a:solidFill>
            </a:endParaRPr>
          </a:p>
        </p:txBody>
      </p:sp>
      <p:sp>
        <p:nvSpPr>
          <p:cNvPr id="7" name="矩形 6"/>
          <p:cNvSpPr/>
          <p:nvPr/>
        </p:nvSpPr>
        <p:spPr>
          <a:xfrm>
            <a:off x="1640763" y="4172954"/>
            <a:ext cx="6397767" cy="461665"/>
          </a:xfrm>
          <a:prstGeom prst="rect">
            <a:avLst/>
          </a:prstGeom>
          <a:ln w="19050">
            <a:solidFill>
              <a:srgbClr val="0000CC"/>
            </a:solidFill>
          </a:ln>
        </p:spPr>
        <p:txBody>
          <a:bodyPr wrap="square">
            <a:spAutoFit/>
          </a:bodyPr>
          <a:lstStyle/>
          <a:p>
            <a:pPr>
              <a:defRPr/>
            </a:pPr>
            <a:r>
              <a:rPr lang="zh-CN" altLang="en-US" dirty="0">
                <a:solidFill>
                  <a:schemeClr val="tx1"/>
                </a:solidFill>
                <a:effectLst>
                  <a:outerShdw blurRad="38100" dist="38100" dir="2700000" algn="tl">
                    <a:srgbClr val="C0C0C0"/>
                  </a:outerShdw>
                </a:effectLst>
              </a:rPr>
              <a:t>以劳动密集型产业为主导产业（</a:t>
            </a:r>
            <a:r>
              <a:rPr lang="en-US" altLang="zh-CN" dirty="0">
                <a:solidFill>
                  <a:schemeClr val="tx1"/>
                </a:solidFill>
                <a:effectLst>
                  <a:outerShdw blurRad="38100" dist="38100" dir="2700000" algn="tl">
                    <a:srgbClr val="C0C0C0"/>
                  </a:outerShdw>
                </a:effectLst>
              </a:rPr>
              <a:t>1990</a:t>
            </a:r>
            <a:r>
              <a:rPr lang="zh-CN" altLang="en-US" dirty="0">
                <a:solidFill>
                  <a:schemeClr val="tx1"/>
                </a:solidFill>
                <a:effectLst>
                  <a:outerShdw blurRad="38100" dist="38100" dir="2700000" algn="tl">
                    <a:srgbClr val="C0C0C0"/>
                  </a:outerShdw>
                </a:effectLst>
              </a:rPr>
              <a:t>年以前）</a:t>
            </a:r>
          </a:p>
        </p:txBody>
      </p:sp>
      <p:sp>
        <p:nvSpPr>
          <p:cNvPr id="8" name="右箭头 7"/>
          <p:cNvSpPr/>
          <p:nvPr/>
        </p:nvSpPr>
        <p:spPr>
          <a:xfrm rot="5400000">
            <a:off x="4174917" y="4741218"/>
            <a:ext cx="565178" cy="3594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 Box 7"/>
          <p:cNvSpPr txBox="1">
            <a:spLocks noChangeArrowheads="1"/>
          </p:cNvSpPr>
          <p:nvPr/>
        </p:nvSpPr>
        <p:spPr bwMode="auto">
          <a:xfrm>
            <a:off x="1640763" y="5203533"/>
            <a:ext cx="6576423" cy="461665"/>
          </a:xfrm>
          <a:prstGeom prst="rect">
            <a:avLst/>
          </a:prstGeom>
          <a:noFill/>
          <a:ln w="28575" algn="ctr">
            <a:solidFill>
              <a:schemeClr val="tx1"/>
            </a:solidFill>
            <a:miter lim="800000"/>
            <a:headEnd/>
            <a:tailEnd/>
          </a:ln>
          <a:effectLst/>
        </p:spPr>
        <p:txBody>
          <a:bodyPr wrap="square" anchor="ctr">
            <a:spAutoFit/>
          </a:bodyPr>
          <a:lstStyle/>
          <a:p>
            <a:pPr>
              <a:defRPr/>
            </a:pPr>
            <a:r>
              <a:rPr lang="zh-CN" altLang="en-US" sz="2400" dirty="0">
                <a:solidFill>
                  <a:schemeClr val="tx1"/>
                </a:solidFill>
                <a:effectLst>
                  <a:outerShdw blurRad="38100" dist="38100" dir="2700000" algn="tl">
                    <a:srgbClr val="C0C0C0"/>
                  </a:outerShdw>
                </a:effectLst>
              </a:rPr>
              <a:t>高新技术产业发展成为主导产业（</a:t>
            </a:r>
            <a:r>
              <a:rPr lang="en-US" altLang="zh-CN" sz="2400" dirty="0">
                <a:solidFill>
                  <a:schemeClr val="tx1"/>
                </a:solidFill>
                <a:effectLst>
                  <a:outerShdw blurRad="38100" dist="38100" dir="2700000" algn="tl">
                    <a:srgbClr val="C0C0C0"/>
                  </a:outerShdw>
                </a:effectLst>
              </a:rPr>
              <a:t>1990</a:t>
            </a:r>
            <a:r>
              <a:rPr lang="zh-CN" altLang="en-US" sz="2400" dirty="0" smtClean="0">
                <a:solidFill>
                  <a:schemeClr val="tx1"/>
                </a:solidFill>
                <a:effectLst>
                  <a:outerShdw blurRad="38100" dist="38100" dir="2700000" algn="tl">
                    <a:srgbClr val="C0C0C0"/>
                  </a:outerShdw>
                </a:effectLst>
              </a:rPr>
              <a:t>年</a:t>
            </a:r>
            <a:r>
              <a:rPr lang="zh-CN" altLang="en-US" dirty="0">
                <a:solidFill>
                  <a:schemeClr val="tx1"/>
                </a:solidFill>
                <a:effectLst>
                  <a:outerShdw blurRad="38100" dist="38100" dir="2700000" algn="tl">
                    <a:srgbClr val="C0C0C0"/>
                  </a:outerShdw>
                </a:effectLst>
              </a:rPr>
              <a:t>至今</a:t>
            </a:r>
            <a:r>
              <a:rPr lang="zh-CN" altLang="en-US" sz="2400" dirty="0" smtClean="0">
                <a:solidFill>
                  <a:schemeClr val="tx1"/>
                </a:solidFill>
                <a:effectLst>
                  <a:outerShdw blurRad="38100" dist="38100" dir="2700000" algn="tl">
                    <a:srgbClr val="C0C0C0"/>
                  </a:outerShdw>
                </a:effectLst>
              </a:rPr>
              <a:t>）</a:t>
            </a:r>
            <a:endParaRPr lang="zh-CN" altLang="en-US" sz="2400" dirty="0">
              <a:solidFill>
                <a:schemeClr val="tx1"/>
              </a:solidFill>
              <a:effectLst>
                <a:outerShdw blurRad="38100" dist="38100" dir="2700000" algn="tl">
                  <a:srgbClr val="C0C0C0"/>
                </a:outerShdw>
              </a:effectLst>
            </a:endParaRPr>
          </a:p>
        </p:txBody>
      </p:sp>
      <p:sp>
        <p:nvSpPr>
          <p:cNvPr id="10" name="右箭头 9"/>
          <p:cNvSpPr/>
          <p:nvPr/>
        </p:nvSpPr>
        <p:spPr>
          <a:xfrm rot="5400000">
            <a:off x="4174917" y="5773406"/>
            <a:ext cx="565178" cy="3594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640762" y="6241065"/>
            <a:ext cx="6397767" cy="461665"/>
          </a:xfrm>
          <a:prstGeom prst="rect">
            <a:avLst/>
          </a:prstGeom>
          <a:ln w="19050">
            <a:solidFill>
              <a:srgbClr val="0000CC"/>
            </a:solidFill>
          </a:ln>
        </p:spPr>
        <p:txBody>
          <a:bodyPr wrap="square">
            <a:spAutoFit/>
          </a:bodyPr>
          <a:lstStyle/>
          <a:p>
            <a:pPr>
              <a:defRPr/>
            </a:pPr>
            <a:r>
              <a:rPr lang="zh-CN" altLang="en-US" dirty="0" smtClean="0">
                <a:solidFill>
                  <a:schemeClr val="tx1"/>
                </a:solidFill>
                <a:effectLst>
                  <a:outerShdw blurRad="38100" dist="38100" dir="2700000" algn="tl">
                    <a:srgbClr val="C0C0C0"/>
                  </a:outerShdw>
                </a:effectLst>
              </a:rPr>
              <a:t>原材料工业和装备制造业（今后发展方向）</a:t>
            </a:r>
            <a:endParaRPr lang="zh-CN" altLang="en-US" dirty="0">
              <a:solidFill>
                <a:schemeClr val="tx1"/>
              </a:solidFill>
              <a:effectLst>
                <a:outerShdw blurRad="38100" dist="38100" dir="2700000" algn="tl">
                  <a:srgbClr val="C0C0C0"/>
                </a:outerShdw>
              </a:effectLst>
            </a:endParaRPr>
          </a:p>
        </p:txBody>
      </p:sp>
      <p:sp>
        <p:nvSpPr>
          <p:cNvPr id="12" name="矩形 11"/>
          <p:cNvSpPr/>
          <p:nvPr/>
        </p:nvSpPr>
        <p:spPr>
          <a:xfrm>
            <a:off x="8568885" y="4448465"/>
            <a:ext cx="2881587" cy="1938992"/>
          </a:xfrm>
          <a:prstGeom prst="rect">
            <a:avLst/>
          </a:prstGeom>
          <a:ln w="19050">
            <a:solidFill>
              <a:srgbClr val="0000CC"/>
            </a:solidFill>
          </a:ln>
        </p:spPr>
        <p:txBody>
          <a:bodyPr wrap="square">
            <a:spAutoFit/>
          </a:bodyPr>
          <a:lstStyle/>
          <a:p>
            <a:pPr>
              <a:defRPr/>
            </a:pPr>
            <a:r>
              <a:rPr lang="zh-CN" altLang="en-US" dirty="0" smtClean="0">
                <a:solidFill>
                  <a:srgbClr val="FF0000"/>
                </a:solidFill>
                <a:effectLst>
                  <a:outerShdw blurRad="38100" dist="38100" dir="2700000" algn="tl">
                    <a:srgbClr val="C0C0C0"/>
                  </a:outerShdw>
                </a:effectLst>
              </a:rPr>
              <a:t>创新设问：</a:t>
            </a:r>
            <a:endParaRPr lang="en-US" altLang="zh-CN" dirty="0" smtClean="0">
              <a:solidFill>
                <a:srgbClr val="FF0000"/>
              </a:solidFill>
              <a:effectLst>
                <a:outerShdw blurRad="38100" dist="38100" dir="2700000" algn="tl">
                  <a:srgbClr val="C0C0C0"/>
                </a:outerShdw>
              </a:effectLst>
            </a:endParaRPr>
          </a:p>
          <a:p>
            <a:pPr>
              <a:defRPr/>
            </a:pPr>
            <a:endParaRPr lang="en-US" altLang="zh-CN" dirty="0" smtClean="0">
              <a:solidFill>
                <a:srgbClr val="FF0000"/>
              </a:solidFill>
              <a:effectLst>
                <a:outerShdw blurRad="38100" dist="38100" dir="2700000" algn="tl">
                  <a:srgbClr val="C0C0C0"/>
                </a:outerShdw>
              </a:effectLst>
            </a:endParaRPr>
          </a:p>
          <a:p>
            <a:pPr>
              <a:defRPr/>
            </a:pPr>
            <a:r>
              <a:rPr lang="zh-CN" altLang="en-US" dirty="0" smtClean="0">
                <a:solidFill>
                  <a:srgbClr val="FF0000"/>
                </a:solidFill>
                <a:effectLst>
                  <a:outerShdw blurRad="38100" dist="38100" dir="2700000" algn="tl">
                    <a:srgbClr val="C0C0C0"/>
                  </a:outerShdw>
                </a:effectLst>
              </a:rPr>
              <a:t>产业升级有何差异？</a:t>
            </a:r>
            <a:endParaRPr lang="en-US" altLang="zh-CN" dirty="0" smtClean="0">
              <a:solidFill>
                <a:srgbClr val="FF0000"/>
              </a:solidFill>
              <a:effectLst>
                <a:outerShdw blurRad="38100" dist="38100" dir="2700000" algn="tl">
                  <a:srgbClr val="C0C0C0"/>
                </a:outerShdw>
              </a:effectLst>
            </a:endParaRPr>
          </a:p>
          <a:p>
            <a:pPr>
              <a:defRPr/>
            </a:pPr>
            <a:r>
              <a:rPr lang="zh-CN" altLang="en-US" dirty="0" smtClean="0">
                <a:solidFill>
                  <a:srgbClr val="FF0000"/>
                </a:solidFill>
                <a:effectLst>
                  <a:outerShdw blurRad="38100" dist="38100" dir="2700000" algn="tl">
                    <a:srgbClr val="C0C0C0"/>
                  </a:outerShdw>
                </a:effectLst>
              </a:rPr>
              <a:t>             </a:t>
            </a:r>
            <a:endParaRPr lang="en-US" altLang="zh-CN" dirty="0" smtClean="0">
              <a:solidFill>
                <a:srgbClr val="FF0000"/>
              </a:solidFill>
              <a:effectLst>
                <a:outerShdw blurRad="38100" dist="38100" dir="2700000" algn="tl">
                  <a:srgbClr val="C0C0C0"/>
                </a:outerShdw>
              </a:effectLst>
            </a:endParaRPr>
          </a:p>
          <a:p>
            <a:pPr>
              <a:defRPr/>
            </a:pPr>
            <a:r>
              <a:rPr lang="zh-CN" altLang="en-US" dirty="0" smtClean="0">
                <a:solidFill>
                  <a:srgbClr val="FF0000"/>
                </a:solidFill>
                <a:effectLst>
                  <a:outerShdw blurRad="38100" dist="38100" dir="2700000" algn="tl">
                    <a:srgbClr val="C0C0C0"/>
                  </a:outerShdw>
                </a:effectLst>
              </a:rPr>
              <a:t>                 为什么？</a:t>
            </a:r>
            <a:endParaRPr lang="zh-CN" altLang="en-US" dirty="0">
              <a:solidFill>
                <a:srgbClr val="FF0000"/>
              </a:solidFill>
              <a:effectLst>
                <a:outerShdw blurRad="38100" dist="38100" dir="2700000" algn="tl">
                  <a:srgbClr val="C0C0C0"/>
                </a:outerShdw>
              </a:effectLst>
            </a:endParaRPr>
          </a:p>
        </p:txBody>
      </p:sp>
    </p:spTree>
    <p:extLst>
      <p:ext uri="{BB962C8B-B14F-4D97-AF65-F5344CB8AC3E}">
        <p14:creationId xmlns:p14="http://schemas.microsoft.com/office/powerpoint/2010/main" val="3446946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1000"/>
                                        <p:tgtEl>
                                          <p:spTgt spid="11"/>
                                        </p:tgtEl>
                                      </p:cBhvr>
                                    </p:animEffect>
                                    <p:anim calcmode="lin" valueType="num">
                                      <p:cBhvr>
                                        <p:cTn id="54" dur="1000" fill="hold"/>
                                        <p:tgtEl>
                                          <p:spTgt spid="11"/>
                                        </p:tgtEl>
                                        <p:attrNameLst>
                                          <p:attrName>ppt_x</p:attrName>
                                        </p:attrNameLst>
                                      </p:cBhvr>
                                      <p:tavLst>
                                        <p:tav tm="0">
                                          <p:val>
                                            <p:strVal val="#ppt_x"/>
                                          </p:val>
                                        </p:tav>
                                        <p:tav tm="100000">
                                          <p:val>
                                            <p:strVal val="#ppt_x"/>
                                          </p:val>
                                        </p:tav>
                                      </p:tavLst>
                                    </p:anim>
                                    <p:anim calcmode="lin" valueType="num">
                                      <p:cBhvr>
                                        <p:cTn id="5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nodeType="clickEffect">
                                  <p:stCondLst>
                                    <p:cond delay="0"/>
                                  </p:stCondLst>
                                  <p:childTnLst>
                                    <p:set>
                                      <p:cBhvr>
                                        <p:cTn id="59" dur="1" fill="hold">
                                          <p:stCondLst>
                                            <p:cond delay="0"/>
                                          </p:stCondLst>
                                        </p:cTn>
                                        <p:tgtEl>
                                          <p:spTgt spid="12">
                                            <p:txEl>
                                              <p:pRg st="0" end="0"/>
                                            </p:txEl>
                                          </p:spTgt>
                                        </p:tgtEl>
                                        <p:attrNameLst>
                                          <p:attrName>style.visibility</p:attrName>
                                        </p:attrNameLst>
                                      </p:cBhvr>
                                      <p:to>
                                        <p:strVal val="visible"/>
                                      </p:to>
                                    </p:set>
                                    <p:animEffect transition="in" filter="barn(inVertical)">
                                      <p:cBhvr>
                                        <p:cTn id="60" dur="500"/>
                                        <p:tgtEl>
                                          <p:spTgt spid="12">
                                            <p:txEl>
                                              <p:pRg st="0" end="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nodeType="clickEffect">
                                  <p:stCondLst>
                                    <p:cond delay="0"/>
                                  </p:stCondLst>
                                  <p:childTnLst>
                                    <p:set>
                                      <p:cBhvr>
                                        <p:cTn id="64" dur="1" fill="hold">
                                          <p:stCondLst>
                                            <p:cond delay="0"/>
                                          </p:stCondLst>
                                        </p:cTn>
                                        <p:tgtEl>
                                          <p:spTgt spid="12">
                                            <p:txEl>
                                              <p:pRg st="2" end="2"/>
                                            </p:txEl>
                                          </p:spTgt>
                                        </p:tgtEl>
                                        <p:attrNameLst>
                                          <p:attrName>style.visibility</p:attrName>
                                        </p:attrNameLst>
                                      </p:cBhvr>
                                      <p:to>
                                        <p:strVal val="visible"/>
                                      </p:to>
                                    </p:set>
                                    <p:anim calcmode="lin" valueType="num">
                                      <p:cBhvr>
                                        <p:cTn id="65" dur="500" fill="hold"/>
                                        <p:tgtEl>
                                          <p:spTgt spid="12">
                                            <p:txEl>
                                              <p:pRg st="2" end="2"/>
                                            </p:txEl>
                                          </p:spTgt>
                                        </p:tgtEl>
                                        <p:attrNameLst>
                                          <p:attrName>ppt_w</p:attrName>
                                        </p:attrNameLst>
                                      </p:cBhvr>
                                      <p:tavLst>
                                        <p:tav tm="0">
                                          <p:val>
                                            <p:fltVal val="0"/>
                                          </p:val>
                                        </p:tav>
                                        <p:tav tm="100000">
                                          <p:val>
                                            <p:strVal val="#ppt_w"/>
                                          </p:val>
                                        </p:tav>
                                      </p:tavLst>
                                    </p:anim>
                                    <p:anim calcmode="lin" valueType="num">
                                      <p:cBhvr>
                                        <p:cTn id="66" dur="500" fill="hold"/>
                                        <p:tgtEl>
                                          <p:spTgt spid="12">
                                            <p:txEl>
                                              <p:pRg st="2" end="2"/>
                                            </p:txEl>
                                          </p:spTgt>
                                        </p:tgtEl>
                                        <p:attrNameLst>
                                          <p:attrName>ppt_h</p:attrName>
                                        </p:attrNameLst>
                                      </p:cBhvr>
                                      <p:tavLst>
                                        <p:tav tm="0">
                                          <p:val>
                                            <p:fltVal val="0"/>
                                          </p:val>
                                        </p:tav>
                                        <p:tav tm="100000">
                                          <p:val>
                                            <p:strVal val="#ppt_h"/>
                                          </p:val>
                                        </p:tav>
                                      </p:tavLst>
                                    </p:anim>
                                    <p:animEffect transition="in" filter="fade">
                                      <p:cBhvr>
                                        <p:cTn id="67" dur="500"/>
                                        <p:tgtEl>
                                          <p:spTgt spid="12">
                                            <p:txEl>
                                              <p:pRg st="2" end="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nodeType="clickEffect">
                                  <p:stCondLst>
                                    <p:cond delay="0"/>
                                  </p:stCondLst>
                                  <p:childTnLst>
                                    <p:set>
                                      <p:cBhvr>
                                        <p:cTn id="71" dur="1" fill="hold">
                                          <p:stCondLst>
                                            <p:cond delay="0"/>
                                          </p:stCondLst>
                                        </p:cTn>
                                        <p:tgtEl>
                                          <p:spTgt spid="12">
                                            <p:txEl>
                                              <p:pRg st="4" end="4"/>
                                            </p:txEl>
                                          </p:spTgt>
                                        </p:tgtEl>
                                        <p:attrNameLst>
                                          <p:attrName>style.visibility</p:attrName>
                                        </p:attrNameLst>
                                      </p:cBhvr>
                                      <p:to>
                                        <p:strVal val="visible"/>
                                      </p:to>
                                    </p:set>
                                    <p:anim calcmode="lin" valueType="num">
                                      <p:cBhvr>
                                        <p:cTn id="72" dur="500" fill="hold"/>
                                        <p:tgtEl>
                                          <p:spTgt spid="12">
                                            <p:txEl>
                                              <p:pRg st="4" end="4"/>
                                            </p:txEl>
                                          </p:spTgt>
                                        </p:tgtEl>
                                        <p:attrNameLst>
                                          <p:attrName>ppt_w</p:attrName>
                                        </p:attrNameLst>
                                      </p:cBhvr>
                                      <p:tavLst>
                                        <p:tav tm="0">
                                          <p:val>
                                            <p:fltVal val="0"/>
                                          </p:val>
                                        </p:tav>
                                        <p:tav tm="100000">
                                          <p:val>
                                            <p:strVal val="#ppt_w"/>
                                          </p:val>
                                        </p:tav>
                                      </p:tavLst>
                                    </p:anim>
                                    <p:anim calcmode="lin" valueType="num">
                                      <p:cBhvr>
                                        <p:cTn id="73" dur="500" fill="hold"/>
                                        <p:tgtEl>
                                          <p:spTgt spid="12">
                                            <p:txEl>
                                              <p:pRg st="4" end="4"/>
                                            </p:txEl>
                                          </p:spTgt>
                                        </p:tgtEl>
                                        <p:attrNameLst>
                                          <p:attrName>ppt_h</p:attrName>
                                        </p:attrNameLst>
                                      </p:cBhvr>
                                      <p:tavLst>
                                        <p:tav tm="0">
                                          <p:val>
                                            <p:fltVal val="0"/>
                                          </p:val>
                                        </p:tav>
                                        <p:tav tm="100000">
                                          <p:val>
                                            <p:strVal val="#ppt_h"/>
                                          </p:val>
                                        </p:tav>
                                      </p:tavLst>
                                    </p:anim>
                                    <p:animEffect transition="in" filter="fade">
                                      <p:cBhvr>
                                        <p:cTn id="74"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animBg="1"/>
      <p:bldP spid="8" grpId="0" animBg="1"/>
      <p:bldP spid="9" grpId="0" animBg="1"/>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6100" y="1093788"/>
            <a:ext cx="9367838" cy="4176712"/>
          </a:xfrm>
          <a:prstGeom prst="rect">
            <a:avLst/>
          </a:prstGeom>
        </p:spPr>
        <p:txBody>
          <a:bodyPr wrap="none">
            <a:spAutoFit/>
          </a:bodyPr>
          <a:lstStyle/>
          <a:p>
            <a:pPr>
              <a:defRPr/>
            </a:pPr>
            <a:r>
              <a:rPr lang="zh-CN" altLang="en-US" sz="3600" dirty="0">
                <a:solidFill>
                  <a:srgbClr val="0000CC"/>
                </a:solidFill>
                <a:latin typeface="+mn-ea"/>
              </a:rPr>
              <a:t>练习要精</a:t>
            </a:r>
            <a:r>
              <a:rPr lang="en-US" altLang="zh-CN" sz="3600" dirty="0">
                <a:solidFill>
                  <a:srgbClr val="0000CC"/>
                </a:solidFill>
                <a:latin typeface="+mn-ea"/>
              </a:rPr>
              <a:t>——</a:t>
            </a:r>
            <a:r>
              <a:rPr lang="zh-CN" altLang="en-US" sz="3600" dirty="0">
                <a:solidFill>
                  <a:srgbClr val="0000CC"/>
                </a:solidFill>
                <a:latin typeface="+mn-ea"/>
              </a:rPr>
              <a:t>考要高效：</a:t>
            </a:r>
            <a:endParaRPr lang="en-US" altLang="zh-CN" sz="3600" dirty="0">
              <a:solidFill>
                <a:srgbClr val="0000CC"/>
              </a:solidFill>
              <a:latin typeface="+mn-ea"/>
            </a:endParaRPr>
          </a:p>
          <a:p>
            <a:pPr>
              <a:defRPr/>
            </a:pPr>
            <a:endParaRPr lang="en-US" altLang="zh-CN" sz="3600" dirty="0">
              <a:solidFill>
                <a:srgbClr val="0000CC"/>
              </a:solidFill>
              <a:latin typeface="+mn-ea"/>
            </a:endParaRPr>
          </a:p>
          <a:p>
            <a:pPr>
              <a:defRPr/>
            </a:pPr>
            <a:r>
              <a:rPr lang="en-US" altLang="zh-CN" sz="3600" dirty="0">
                <a:solidFill>
                  <a:srgbClr val="0000CC"/>
                </a:solidFill>
                <a:latin typeface="+mn-ea"/>
              </a:rPr>
              <a:t>    </a:t>
            </a:r>
            <a:r>
              <a:rPr lang="en-US" altLang="zh-CN" sz="3200" dirty="0">
                <a:solidFill>
                  <a:srgbClr val="0000CC"/>
                </a:solidFill>
                <a:latin typeface="+mn-ea"/>
              </a:rPr>
              <a:t>1</a:t>
            </a:r>
            <a:r>
              <a:rPr lang="zh-CN" altLang="en-US" sz="3200" dirty="0">
                <a:solidFill>
                  <a:srgbClr val="0000CC"/>
                </a:solidFill>
                <a:latin typeface="+mn-ea"/>
              </a:rPr>
              <a:t>、习题和试题要精选精炼</a:t>
            </a:r>
            <a:endParaRPr lang="en-US" altLang="zh-CN" sz="3200" dirty="0">
              <a:solidFill>
                <a:srgbClr val="0000CC"/>
              </a:solidFill>
              <a:latin typeface="+mn-ea"/>
            </a:endParaRPr>
          </a:p>
          <a:p>
            <a:pPr>
              <a:defRPr/>
            </a:pPr>
            <a:endParaRPr lang="en-US" altLang="zh-CN" sz="3200" dirty="0">
              <a:solidFill>
                <a:srgbClr val="0000CC"/>
              </a:solidFill>
              <a:latin typeface="+mn-ea"/>
            </a:endParaRPr>
          </a:p>
          <a:p>
            <a:pPr>
              <a:defRPr/>
            </a:pPr>
            <a:r>
              <a:rPr lang="en-US" altLang="zh-CN" sz="3200" dirty="0">
                <a:solidFill>
                  <a:srgbClr val="0000CC"/>
                </a:solidFill>
                <a:latin typeface="+mn-ea"/>
              </a:rPr>
              <a:t>    2</a:t>
            </a:r>
            <a:r>
              <a:rPr lang="zh-CN" altLang="en-US" sz="3200" dirty="0">
                <a:solidFill>
                  <a:srgbClr val="0000CC"/>
                </a:solidFill>
                <a:latin typeface="+mn-ea"/>
              </a:rPr>
              <a:t>、练习和考试针对不同的目标采取不同的形式</a:t>
            </a:r>
            <a:endParaRPr lang="en-US" altLang="zh-CN" sz="3200" dirty="0">
              <a:solidFill>
                <a:srgbClr val="0000CC"/>
              </a:solidFill>
              <a:latin typeface="+mn-ea"/>
            </a:endParaRPr>
          </a:p>
          <a:p>
            <a:pPr>
              <a:defRPr/>
            </a:pPr>
            <a:endParaRPr lang="en-US" altLang="zh-CN" sz="3200" dirty="0">
              <a:solidFill>
                <a:srgbClr val="0000CC"/>
              </a:solidFill>
              <a:latin typeface="+mn-ea"/>
            </a:endParaRPr>
          </a:p>
          <a:p>
            <a:pPr>
              <a:defRPr/>
            </a:pPr>
            <a:r>
              <a:rPr lang="en-US" altLang="zh-CN" sz="3200" dirty="0">
                <a:solidFill>
                  <a:srgbClr val="0000CC"/>
                </a:solidFill>
                <a:latin typeface="+mn-ea"/>
              </a:rPr>
              <a:t>    3</a:t>
            </a:r>
            <a:r>
              <a:rPr lang="zh-CN" altLang="en-US" sz="3200" dirty="0">
                <a:solidFill>
                  <a:srgbClr val="0000CC"/>
                </a:solidFill>
                <a:latin typeface="+mn-ea"/>
              </a:rPr>
              <a:t>、加强基于学生个体存在问题的个人专题练习</a:t>
            </a:r>
            <a:endParaRPr lang="en-US" altLang="zh-CN" sz="3200" dirty="0">
              <a:solidFill>
                <a:srgbClr val="0000CC"/>
              </a:solidFill>
              <a:latin typeface="+mn-ea"/>
            </a:endParaRPr>
          </a:p>
          <a:p>
            <a:pPr>
              <a:defRPr/>
            </a:pPr>
            <a:r>
              <a:rPr lang="zh-CN" altLang="en-US" sz="3200" dirty="0">
                <a:solidFill>
                  <a:srgbClr val="0000CC"/>
                </a:solidFill>
                <a:latin typeface="+mn-ea"/>
              </a:rPr>
              <a:t>和个人的专门考查</a:t>
            </a:r>
            <a:endParaRPr lang="en-US" altLang="zh-CN" sz="3200" dirty="0">
              <a:solidFill>
                <a:srgbClr val="0000CC"/>
              </a:solidFill>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p:cTn id="21"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 calcmode="lin" valueType="num">
                                      <p:cBhvr>
                                        <p:cTn id="28"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2">
                                            <p:txEl>
                                              <p:pRg st="6" end="6"/>
                                            </p:txEl>
                                          </p:spTgt>
                                        </p:tgtEl>
                                      </p:cBhvr>
                                    </p:animEffect>
                                  </p:childTnLst>
                                </p:cTn>
                              </p:par>
                              <p:par>
                                <p:cTn id="31" presetID="53" presetClass="entr" presetSubtype="0" fill="hold" nodeType="with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p:cTn id="33"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34"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35"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89075" y="1065213"/>
            <a:ext cx="9542463" cy="5632450"/>
          </a:xfrm>
          <a:prstGeom prst="rect">
            <a:avLst/>
          </a:prstGeom>
        </p:spPr>
        <p:txBody>
          <a:bodyPr>
            <a:spAutoFit/>
          </a:bodyPr>
          <a:lstStyle/>
          <a:p>
            <a:pPr>
              <a:defRPr/>
            </a:pPr>
            <a:r>
              <a:rPr lang="zh-CN" altLang="en-US" sz="3600" dirty="0">
                <a:solidFill>
                  <a:srgbClr val="0000CC"/>
                </a:solidFill>
                <a:latin typeface="+mn-ea"/>
              </a:rPr>
              <a:t>评讲要细：</a:t>
            </a:r>
            <a:endParaRPr lang="en-US" altLang="zh-CN" sz="3600" dirty="0">
              <a:solidFill>
                <a:srgbClr val="0000CC"/>
              </a:solidFill>
              <a:latin typeface="+mn-ea"/>
            </a:endParaRPr>
          </a:p>
          <a:p>
            <a:pPr>
              <a:defRPr/>
            </a:pPr>
            <a:endParaRPr lang="en-US" altLang="zh-CN" sz="3600" dirty="0">
              <a:solidFill>
                <a:srgbClr val="0000CC"/>
              </a:solidFill>
              <a:latin typeface="+mn-ea"/>
            </a:endParaRPr>
          </a:p>
          <a:p>
            <a:pPr>
              <a:defRPr/>
            </a:pPr>
            <a:r>
              <a:rPr lang="en-US" altLang="zh-CN" sz="3200" dirty="0">
                <a:solidFill>
                  <a:srgbClr val="0000CC"/>
                </a:solidFill>
                <a:latin typeface="+mn-ea"/>
              </a:rPr>
              <a:t>    1</a:t>
            </a:r>
            <a:r>
              <a:rPr lang="zh-CN" altLang="en-US" sz="3200" dirty="0">
                <a:solidFill>
                  <a:srgbClr val="0000CC"/>
                </a:solidFill>
                <a:latin typeface="+mn-ea"/>
              </a:rPr>
              <a:t>、评讲要有数据支持 </a:t>
            </a:r>
            <a:endParaRPr lang="en-US" altLang="zh-CN" sz="3200" dirty="0">
              <a:solidFill>
                <a:srgbClr val="0000CC"/>
              </a:solidFill>
              <a:latin typeface="+mn-ea"/>
            </a:endParaRPr>
          </a:p>
          <a:p>
            <a:pPr>
              <a:defRPr/>
            </a:pPr>
            <a:endParaRPr lang="en-US" altLang="zh-CN" sz="3200" dirty="0">
              <a:solidFill>
                <a:srgbClr val="0000CC"/>
              </a:solidFill>
              <a:latin typeface="+mn-ea"/>
            </a:endParaRPr>
          </a:p>
          <a:p>
            <a:pPr>
              <a:defRPr/>
            </a:pPr>
            <a:r>
              <a:rPr lang="en-US" altLang="zh-CN" sz="3200" dirty="0">
                <a:solidFill>
                  <a:srgbClr val="0000CC"/>
                </a:solidFill>
                <a:latin typeface="+mn-ea"/>
              </a:rPr>
              <a:t>    2</a:t>
            </a:r>
            <a:r>
              <a:rPr lang="zh-CN" altLang="en-US" sz="3200" dirty="0">
                <a:solidFill>
                  <a:srgbClr val="0000CC"/>
                </a:solidFill>
                <a:latin typeface="+mn-ea"/>
              </a:rPr>
              <a:t>、评讲要针对考练中暴露的问题</a:t>
            </a:r>
            <a:endParaRPr lang="en-US" altLang="zh-CN" sz="3200" dirty="0">
              <a:solidFill>
                <a:srgbClr val="0000CC"/>
              </a:solidFill>
              <a:latin typeface="+mn-ea"/>
            </a:endParaRPr>
          </a:p>
          <a:p>
            <a:pPr>
              <a:defRPr/>
            </a:pPr>
            <a:endParaRPr lang="en-US" altLang="zh-CN" sz="3200" dirty="0">
              <a:solidFill>
                <a:srgbClr val="0000CC"/>
              </a:solidFill>
              <a:latin typeface="+mn-ea"/>
            </a:endParaRPr>
          </a:p>
          <a:p>
            <a:pPr>
              <a:defRPr/>
            </a:pPr>
            <a:r>
              <a:rPr lang="en-US" altLang="zh-CN" sz="3200" dirty="0">
                <a:solidFill>
                  <a:srgbClr val="0000CC"/>
                </a:solidFill>
                <a:latin typeface="+mn-ea"/>
              </a:rPr>
              <a:t>    3</a:t>
            </a:r>
            <a:r>
              <a:rPr lang="zh-CN" altLang="en-US" sz="3200" dirty="0">
                <a:solidFill>
                  <a:srgbClr val="0000CC"/>
                </a:solidFill>
                <a:latin typeface="+mn-ea"/>
              </a:rPr>
              <a:t>、试卷讲评最好用翻转方式</a:t>
            </a:r>
            <a:endParaRPr lang="en-US" altLang="zh-CN" sz="3200" dirty="0">
              <a:solidFill>
                <a:srgbClr val="0000CC"/>
              </a:solidFill>
              <a:latin typeface="+mn-ea"/>
            </a:endParaRPr>
          </a:p>
          <a:p>
            <a:pPr>
              <a:defRPr/>
            </a:pPr>
            <a:endParaRPr lang="en-US" altLang="zh-CN" sz="3200" dirty="0">
              <a:solidFill>
                <a:srgbClr val="0000CC"/>
              </a:solidFill>
              <a:latin typeface="+mn-ea"/>
            </a:endParaRPr>
          </a:p>
          <a:p>
            <a:pPr>
              <a:defRPr/>
            </a:pPr>
            <a:r>
              <a:rPr lang="en-US" altLang="zh-CN" sz="3200" dirty="0">
                <a:solidFill>
                  <a:srgbClr val="0000CC"/>
                </a:solidFill>
                <a:latin typeface="+mn-ea"/>
              </a:rPr>
              <a:t>    4</a:t>
            </a:r>
            <a:r>
              <a:rPr lang="zh-CN" altLang="en-US" sz="3200" dirty="0">
                <a:solidFill>
                  <a:srgbClr val="0000CC"/>
                </a:solidFill>
                <a:latin typeface="+mn-ea"/>
              </a:rPr>
              <a:t>、评讲要注重学生思维能力的培养</a:t>
            </a:r>
            <a:r>
              <a:rPr lang="zh-CN" altLang="en-US" sz="3200" dirty="0">
                <a:solidFill>
                  <a:srgbClr val="FF3300"/>
                </a:solidFill>
                <a:latin typeface="+mn-ea"/>
              </a:rPr>
              <a:t>尤其是创新思维、批判性思维</a:t>
            </a:r>
            <a:endParaRPr lang="en-US" altLang="zh-CN" sz="3200" dirty="0">
              <a:solidFill>
                <a:srgbClr val="FF3300"/>
              </a:solidFill>
              <a:latin typeface="+mn-ea"/>
            </a:endParaRPr>
          </a:p>
          <a:p>
            <a:pPr>
              <a:defRPr/>
            </a:pPr>
            <a:r>
              <a:rPr lang="en-US" altLang="zh-CN" sz="3200" dirty="0">
                <a:solidFill>
                  <a:srgbClr val="FF3300"/>
                </a:solidFill>
                <a:latin typeface="+mn-ea"/>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par>
                                <p:cTn id="17" presetID="53"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p:cTn id="19"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1" dur="500"/>
                                        <p:tgtEl>
                                          <p:spTgt spid="2">
                                            <p:txEl>
                                              <p:pRg st="4" end="4"/>
                                            </p:txEl>
                                          </p:spTgt>
                                        </p:tgtEl>
                                      </p:cBhvr>
                                    </p:animEffect>
                                  </p:childTnLst>
                                </p:cTn>
                              </p:par>
                              <p:par>
                                <p:cTn id="22" presetID="53" presetClass="entr" presetSubtype="0" fill="hold"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 calcmode="lin" valueType="num">
                                      <p:cBhvr>
                                        <p:cTn id="24"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25"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26" dur="500"/>
                                        <p:tgtEl>
                                          <p:spTgt spid="2">
                                            <p:txEl>
                                              <p:pRg st="6" end="6"/>
                                            </p:txEl>
                                          </p:spTgt>
                                        </p:tgtEl>
                                      </p:cBhvr>
                                    </p:animEffect>
                                  </p:childTnLst>
                                </p:cTn>
                              </p:par>
                              <p:par>
                                <p:cTn id="27" presetID="53" presetClass="entr" presetSubtype="0" fill="hold"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anim calcmode="lin" valueType="num">
                                      <p:cBhvr>
                                        <p:cTn id="29"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30"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31"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p:nvPr>
        </p:nvSpPr>
        <p:spPr/>
        <p:txBody>
          <a:bodyPr/>
          <a:lstStyle/>
          <a:p>
            <a:r>
              <a:rPr lang="zh-CN" altLang="en-US" smtClean="0"/>
              <a:t>期中考试试题：热带雨林为什么被称为“长着绿色森林的荒漠”？ </a:t>
            </a:r>
            <a:r>
              <a:rPr lang="en-US" altLang="zh-CN" smtClean="0"/>
              <a:t>4</a:t>
            </a:r>
            <a:r>
              <a:rPr lang="zh-CN" altLang="en-US" smtClean="0"/>
              <a:t>分</a:t>
            </a:r>
          </a:p>
        </p:txBody>
      </p:sp>
      <p:sp>
        <p:nvSpPr>
          <p:cNvPr id="47107" name="Rectangle 3"/>
          <p:cNvSpPr>
            <a:spLocks noGrp="1"/>
          </p:cNvSpPr>
          <p:nvPr>
            <p:ph type="body" idx="1"/>
          </p:nvPr>
        </p:nvSpPr>
        <p:spPr>
          <a:xfrm>
            <a:off x="898525" y="1719263"/>
            <a:ext cx="10515600" cy="1465262"/>
          </a:xfrm>
        </p:spPr>
        <p:txBody>
          <a:bodyPr/>
          <a:lstStyle/>
          <a:p>
            <a:pPr>
              <a:buFont typeface="Arial" charset="0"/>
              <a:buNone/>
            </a:pPr>
            <a:r>
              <a:rPr lang="en-US" altLang="zh-CN" smtClean="0"/>
              <a:t>  </a:t>
            </a:r>
            <a:r>
              <a:rPr lang="zh-CN" altLang="en-US" smtClean="0"/>
              <a:t>参考答案：</a:t>
            </a:r>
            <a:r>
              <a:rPr lang="en-US" altLang="zh-CN" smtClean="0"/>
              <a:t>(3)</a:t>
            </a:r>
            <a:r>
              <a:rPr lang="zh-CN" altLang="en-US" smtClean="0"/>
              <a:t>热带雨林土壤的养分主要来源于岩石风化和枯枝落叶释放出来的养分；</a:t>
            </a:r>
            <a:r>
              <a:rPr lang="zh-CN" altLang="en-US" smtClean="0">
                <a:solidFill>
                  <a:srgbClr val="FF3300"/>
                </a:solidFill>
              </a:rPr>
              <a:t>而土壤来不及吸收</a:t>
            </a:r>
            <a:r>
              <a:rPr lang="zh-CN" altLang="en-US" smtClean="0"/>
              <a:t>就被</a:t>
            </a:r>
            <a:r>
              <a:rPr lang="zh-CN" altLang="en-US" smtClean="0">
                <a:solidFill>
                  <a:srgbClr val="FF3300"/>
                </a:solidFill>
              </a:rPr>
              <a:t>植物大量汲取和淋溶作用下流失，</a:t>
            </a:r>
            <a:r>
              <a:rPr lang="zh-CN" altLang="en-US" smtClean="0"/>
              <a:t>保存在土壤中的养分极少</a:t>
            </a:r>
          </a:p>
        </p:txBody>
      </p:sp>
      <p:sp>
        <p:nvSpPr>
          <p:cNvPr id="47108" name="Rectangle 4"/>
          <p:cNvSpPr>
            <a:spLocks noChangeArrowheads="1"/>
          </p:cNvSpPr>
          <p:nvPr/>
        </p:nvSpPr>
        <p:spPr bwMode="auto">
          <a:xfrm>
            <a:off x="4197350" y="3829050"/>
            <a:ext cx="1498600" cy="457200"/>
          </a:xfrm>
          <a:prstGeom prst="rect">
            <a:avLst/>
          </a:prstGeom>
          <a:noFill/>
          <a:ln w="9525">
            <a:noFill/>
            <a:miter lim="800000"/>
            <a:headEnd/>
            <a:tailEnd/>
          </a:ln>
          <a:effectLst/>
        </p:spPr>
        <p:txBody>
          <a:bodyPr>
            <a:spAutoFit/>
          </a:bodyPr>
          <a:lstStyle/>
          <a:p>
            <a:r>
              <a:rPr lang="zh-CN" altLang="en-US" b="0">
                <a:solidFill>
                  <a:schemeClr val="tx1"/>
                </a:solidFill>
              </a:rPr>
              <a:t>学生探究：</a:t>
            </a:r>
          </a:p>
        </p:txBody>
      </p:sp>
      <p:sp>
        <p:nvSpPr>
          <p:cNvPr id="47109" name="Rectangle 5"/>
          <p:cNvSpPr>
            <a:spLocks noChangeArrowheads="1"/>
          </p:cNvSpPr>
          <p:nvPr/>
        </p:nvSpPr>
        <p:spPr bwMode="auto">
          <a:xfrm>
            <a:off x="504825" y="3949700"/>
            <a:ext cx="3362325" cy="831850"/>
          </a:xfrm>
          <a:prstGeom prst="rect">
            <a:avLst/>
          </a:prstGeom>
          <a:noFill/>
          <a:ln w="9525">
            <a:solidFill>
              <a:srgbClr val="0000FF"/>
            </a:solidFill>
            <a:miter lim="800000"/>
            <a:headEnd/>
            <a:tailEnd/>
          </a:ln>
          <a:effectLst/>
        </p:spPr>
        <p:txBody>
          <a:bodyPr>
            <a:spAutoFit/>
          </a:bodyPr>
          <a:lstStyle/>
          <a:p>
            <a:r>
              <a:rPr lang="zh-CN" altLang="en-US" b="0">
                <a:solidFill>
                  <a:schemeClr val="tx1"/>
                </a:solidFill>
              </a:rPr>
              <a:t>学生质疑：语言表达？</a:t>
            </a:r>
          </a:p>
          <a:p>
            <a:r>
              <a:rPr lang="zh-CN" altLang="en-US" b="0">
                <a:solidFill>
                  <a:schemeClr val="tx1"/>
                </a:solidFill>
              </a:rPr>
              <a:t>          逻辑思维？</a:t>
            </a:r>
          </a:p>
        </p:txBody>
      </p:sp>
      <p:sp>
        <p:nvSpPr>
          <p:cNvPr id="47110" name="Rectangle 6"/>
          <p:cNvSpPr>
            <a:spLocks noChangeArrowheads="1"/>
          </p:cNvSpPr>
          <p:nvPr/>
        </p:nvSpPr>
        <p:spPr bwMode="auto">
          <a:xfrm>
            <a:off x="6324600" y="3557588"/>
            <a:ext cx="4502150" cy="1562100"/>
          </a:xfrm>
          <a:prstGeom prst="rect">
            <a:avLst/>
          </a:prstGeom>
          <a:noFill/>
          <a:ln w="9525">
            <a:solidFill>
              <a:srgbClr val="0000FF"/>
            </a:solidFill>
            <a:miter lim="800000"/>
            <a:headEnd/>
            <a:tailEnd/>
          </a:ln>
          <a:effectLst/>
        </p:spPr>
        <p:txBody>
          <a:bodyPr>
            <a:spAutoFit/>
          </a:bodyPr>
          <a:lstStyle/>
          <a:p>
            <a:r>
              <a:rPr lang="zh-CN" altLang="en-US" b="0">
                <a:solidFill>
                  <a:schemeClr val="tx1"/>
                </a:solidFill>
              </a:rPr>
              <a:t>土壤养分少</a:t>
            </a:r>
            <a:r>
              <a:rPr lang="en-US" altLang="zh-CN" b="0">
                <a:solidFill>
                  <a:schemeClr val="tx1"/>
                </a:solidFill>
              </a:rPr>
              <a:t>——</a:t>
            </a:r>
            <a:r>
              <a:rPr lang="zh-CN" altLang="en-US" b="0">
                <a:solidFill>
                  <a:schemeClr val="tx1"/>
                </a:solidFill>
              </a:rPr>
              <a:t>为什么？</a:t>
            </a:r>
          </a:p>
          <a:p>
            <a:r>
              <a:rPr lang="en-US" altLang="zh-CN" b="0">
                <a:solidFill>
                  <a:schemeClr val="tx1"/>
                </a:solidFill>
              </a:rPr>
              <a:t>          ——</a:t>
            </a:r>
            <a:r>
              <a:rPr lang="zh-CN" altLang="en-US" b="0">
                <a:solidFill>
                  <a:schemeClr val="tx1"/>
                </a:solidFill>
              </a:rPr>
              <a:t>到哪去了？</a:t>
            </a:r>
          </a:p>
          <a:p>
            <a:r>
              <a:rPr lang="zh-CN" altLang="en-US" b="0">
                <a:solidFill>
                  <a:schemeClr val="tx1"/>
                </a:solidFill>
              </a:rPr>
              <a:t>植被积累多</a:t>
            </a:r>
            <a:r>
              <a:rPr lang="en-US" altLang="zh-CN" b="0">
                <a:solidFill>
                  <a:schemeClr val="tx1"/>
                </a:solidFill>
              </a:rPr>
              <a:t>——</a:t>
            </a:r>
            <a:r>
              <a:rPr lang="zh-CN" altLang="en-US" b="0">
                <a:solidFill>
                  <a:schemeClr val="tx1"/>
                </a:solidFill>
              </a:rPr>
              <a:t>为什么？</a:t>
            </a:r>
          </a:p>
          <a:p>
            <a:r>
              <a:rPr lang="zh-CN" altLang="en-US" b="0">
                <a:solidFill>
                  <a:schemeClr val="tx1"/>
                </a:solidFill>
              </a:rPr>
              <a:t>流失多</a:t>
            </a:r>
            <a:r>
              <a:rPr lang="en-US" altLang="zh-CN" b="0">
                <a:solidFill>
                  <a:schemeClr val="tx1"/>
                </a:solidFill>
              </a:rPr>
              <a:t>——</a:t>
            </a:r>
            <a:r>
              <a:rPr lang="zh-CN" altLang="en-US" b="0">
                <a:solidFill>
                  <a:schemeClr val="tx1"/>
                </a:solidFill>
              </a:rPr>
              <a:t>为什么？</a:t>
            </a:r>
          </a:p>
        </p:txBody>
      </p:sp>
      <p:sp>
        <p:nvSpPr>
          <p:cNvPr id="47111" name="AutoShape 7"/>
          <p:cNvSpPr>
            <a:spLocks noChangeArrowheads="1"/>
          </p:cNvSpPr>
          <p:nvPr/>
        </p:nvSpPr>
        <p:spPr bwMode="auto">
          <a:xfrm>
            <a:off x="3967163" y="4173538"/>
            <a:ext cx="2386012" cy="409575"/>
          </a:xfrm>
          <a:prstGeom prst="rightArrow">
            <a:avLst>
              <a:gd name="adj1" fmla="val 50000"/>
              <a:gd name="adj2" fmla="val 145640"/>
            </a:avLst>
          </a:prstGeom>
          <a:solidFill>
            <a:schemeClr val="accent1"/>
          </a:solidFill>
          <a:ln w="9525">
            <a:solidFill>
              <a:schemeClr val="tx1"/>
            </a:solidFill>
            <a:miter lim="800000"/>
            <a:headEnd/>
            <a:tailEnd/>
          </a:ln>
          <a:effectLst/>
        </p:spPr>
        <p:txBody>
          <a:bodyPr wrap="none" anchor="ctr"/>
          <a:lstStyle/>
          <a:p>
            <a:endParaRPr lang="zh-CN" altLang="en-US"/>
          </a:p>
        </p:txBody>
      </p:sp>
      <p:sp>
        <p:nvSpPr>
          <p:cNvPr id="47113" name="AutoShape 9"/>
          <p:cNvSpPr>
            <a:spLocks noChangeArrowheads="1"/>
          </p:cNvSpPr>
          <p:nvPr/>
        </p:nvSpPr>
        <p:spPr bwMode="auto">
          <a:xfrm rot="16200000" flipH="1">
            <a:off x="5360195" y="3723481"/>
            <a:ext cx="1509712" cy="4759325"/>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a:effectLst/>
        </p:spPr>
        <p:txBody>
          <a:bodyPr wrap="none" anchor="ctr"/>
          <a:lstStyle/>
          <a:p>
            <a:endParaRPr lang="zh-CN" altLang="en-US"/>
          </a:p>
        </p:txBody>
      </p:sp>
      <p:sp>
        <p:nvSpPr>
          <p:cNvPr id="47114" name="Rectangle 10"/>
          <p:cNvSpPr>
            <a:spLocks noChangeArrowheads="1"/>
          </p:cNvSpPr>
          <p:nvPr/>
        </p:nvSpPr>
        <p:spPr bwMode="auto">
          <a:xfrm rot="2799474">
            <a:off x="3725863" y="5199062"/>
            <a:ext cx="3302000" cy="466725"/>
          </a:xfrm>
          <a:prstGeom prst="rect">
            <a:avLst/>
          </a:prstGeom>
          <a:noFill/>
          <a:ln w="9525">
            <a:solidFill>
              <a:srgbClr val="0000CC"/>
            </a:solidFill>
            <a:miter lim="800000"/>
            <a:headEnd/>
            <a:tailEnd/>
          </a:ln>
          <a:effectLst/>
        </p:spPr>
        <p:txBody>
          <a:bodyPr>
            <a:spAutoFit/>
          </a:bodyPr>
          <a:lstStyle/>
          <a:p>
            <a:r>
              <a:rPr lang="zh-CN" altLang="en-US" i="1">
                <a:solidFill>
                  <a:srgbClr val="FF3300"/>
                </a:solidFill>
              </a:rPr>
              <a:t>地理思维能力的培养</a:t>
            </a:r>
          </a:p>
        </p:txBody>
      </p:sp>
      <p:sp>
        <p:nvSpPr>
          <p:cNvPr id="47115" name="Rectangle 11"/>
          <p:cNvSpPr>
            <a:spLocks noChangeArrowheads="1"/>
          </p:cNvSpPr>
          <p:nvPr/>
        </p:nvSpPr>
        <p:spPr bwMode="auto">
          <a:xfrm>
            <a:off x="403225" y="6151563"/>
            <a:ext cx="3314700" cy="466725"/>
          </a:xfrm>
          <a:prstGeom prst="rect">
            <a:avLst/>
          </a:prstGeom>
          <a:noFill/>
          <a:ln w="9525">
            <a:solidFill>
              <a:srgbClr val="0000CC"/>
            </a:solidFill>
            <a:miter lim="800000"/>
            <a:headEnd/>
            <a:tailEnd/>
          </a:ln>
          <a:effectLst/>
        </p:spPr>
        <p:txBody>
          <a:bodyPr>
            <a:spAutoFit/>
          </a:bodyPr>
          <a:lstStyle/>
          <a:p>
            <a:r>
              <a:rPr lang="zh-CN" altLang="en-US" b="0">
                <a:solidFill>
                  <a:schemeClr val="tx1"/>
                </a:solidFill>
              </a:rPr>
              <a:t>学生得出完美答案：</a:t>
            </a:r>
          </a:p>
        </p:txBody>
      </p:sp>
      <p:sp>
        <p:nvSpPr>
          <p:cNvPr id="47116" name="Rectangle 12"/>
          <p:cNvSpPr>
            <a:spLocks noChangeArrowheads="1"/>
          </p:cNvSpPr>
          <p:nvPr/>
        </p:nvSpPr>
        <p:spPr bwMode="auto">
          <a:xfrm>
            <a:off x="3967163" y="3265488"/>
            <a:ext cx="2033587" cy="466725"/>
          </a:xfrm>
          <a:prstGeom prst="rect">
            <a:avLst/>
          </a:prstGeom>
          <a:noFill/>
          <a:ln w="9525">
            <a:solidFill>
              <a:srgbClr val="0000CC"/>
            </a:solidFill>
            <a:miter lim="800000"/>
            <a:headEnd/>
            <a:tailEnd/>
          </a:ln>
          <a:effectLst/>
        </p:spPr>
        <p:txBody>
          <a:bodyPr>
            <a:spAutoFit/>
          </a:bodyPr>
          <a:lstStyle/>
          <a:p>
            <a:r>
              <a:rPr lang="zh-CN" altLang="en-US">
                <a:solidFill>
                  <a:srgbClr val="FF3300"/>
                </a:solidFill>
              </a:rPr>
              <a:t>批判思维培养</a:t>
            </a:r>
          </a:p>
        </p:txBody>
      </p:sp>
      <p:sp>
        <p:nvSpPr>
          <p:cNvPr id="12" name="Rectangle 12"/>
          <p:cNvSpPr>
            <a:spLocks noChangeArrowheads="1"/>
          </p:cNvSpPr>
          <p:nvPr/>
        </p:nvSpPr>
        <p:spPr bwMode="auto">
          <a:xfrm>
            <a:off x="8701541" y="5869780"/>
            <a:ext cx="2448680" cy="461665"/>
          </a:xfrm>
          <a:prstGeom prst="rect">
            <a:avLst/>
          </a:prstGeom>
          <a:noFill/>
          <a:ln w="9525">
            <a:solidFill>
              <a:srgbClr val="0000CC"/>
            </a:solidFill>
            <a:miter lim="800000"/>
            <a:headEnd/>
            <a:tailEnd/>
          </a:ln>
          <a:effectLst/>
        </p:spPr>
        <p:txBody>
          <a:bodyPr wrap="square">
            <a:spAutoFit/>
          </a:bodyPr>
          <a:lstStyle/>
          <a:p>
            <a:r>
              <a:rPr lang="zh-CN" altLang="en-US" dirty="0" smtClean="0">
                <a:solidFill>
                  <a:srgbClr val="FF3300"/>
                </a:solidFill>
              </a:rPr>
              <a:t>学科素养的养成</a:t>
            </a:r>
            <a:endParaRPr lang="zh-CN" altLang="en-US" dirty="0">
              <a:solidFill>
                <a:srgbClr val="FF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7106"/>
                                        </p:tgtEl>
                                        <p:attrNameLst>
                                          <p:attrName>style.visibility</p:attrName>
                                        </p:attrNameLst>
                                      </p:cBhvr>
                                      <p:to>
                                        <p:strVal val="visible"/>
                                      </p:to>
                                    </p:set>
                                    <p:anim calcmode="lin" valueType="num">
                                      <p:cBhvr>
                                        <p:cTn id="7" dur="500" fill="hold"/>
                                        <p:tgtEl>
                                          <p:spTgt spid="47106"/>
                                        </p:tgtEl>
                                        <p:attrNameLst>
                                          <p:attrName>ppt_w</p:attrName>
                                        </p:attrNameLst>
                                      </p:cBhvr>
                                      <p:tavLst>
                                        <p:tav tm="0">
                                          <p:val>
                                            <p:fltVal val="0"/>
                                          </p:val>
                                        </p:tav>
                                        <p:tav tm="100000">
                                          <p:val>
                                            <p:strVal val="#ppt_w"/>
                                          </p:val>
                                        </p:tav>
                                      </p:tavLst>
                                    </p:anim>
                                    <p:anim calcmode="lin" valueType="num">
                                      <p:cBhvr>
                                        <p:cTn id="8" dur="500" fill="hold"/>
                                        <p:tgtEl>
                                          <p:spTgt spid="47106"/>
                                        </p:tgtEl>
                                        <p:attrNameLst>
                                          <p:attrName>ppt_h</p:attrName>
                                        </p:attrNameLst>
                                      </p:cBhvr>
                                      <p:tavLst>
                                        <p:tav tm="0">
                                          <p:val>
                                            <p:fltVal val="0"/>
                                          </p:val>
                                        </p:tav>
                                        <p:tav tm="100000">
                                          <p:val>
                                            <p:strVal val="#ppt_h"/>
                                          </p:val>
                                        </p:tav>
                                      </p:tavLst>
                                    </p:anim>
                                    <p:animEffect transition="in" filter="fade">
                                      <p:cBhvr>
                                        <p:cTn id="9" dur="500"/>
                                        <p:tgtEl>
                                          <p:spTgt spid="4710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7107">
                                            <p:txEl>
                                              <p:pRg st="0" end="0"/>
                                            </p:txEl>
                                          </p:spTgt>
                                        </p:tgtEl>
                                        <p:attrNameLst>
                                          <p:attrName>style.visibility</p:attrName>
                                        </p:attrNameLst>
                                      </p:cBhvr>
                                      <p:to>
                                        <p:strVal val="visible"/>
                                      </p:to>
                                    </p:set>
                                    <p:anim calcmode="lin" valueType="num">
                                      <p:cBhvr>
                                        <p:cTn id="14" dur="500" fill="hold"/>
                                        <p:tgtEl>
                                          <p:spTgt spid="47107">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7107">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710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47109"/>
                                        </p:tgtEl>
                                        <p:attrNameLst>
                                          <p:attrName>style.visibility</p:attrName>
                                        </p:attrNameLst>
                                      </p:cBhvr>
                                      <p:to>
                                        <p:strVal val="visible"/>
                                      </p:to>
                                    </p:set>
                                    <p:anim calcmode="lin" valueType="num">
                                      <p:cBhvr>
                                        <p:cTn id="21" dur="500" fill="hold"/>
                                        <p:tgtEl>
                                          <p:spTgt spid="47109"/>
                                        </p:tgtEl>
                                        <p:attrNameLst>
                                          <p:attrName>ppt_w</p:attrName>
                                        </p:attrNameLst>
                                      </p:cBhvr>
                                      <p:tavLst>
                                        <p:tav tm="0">
                                          <p:val>
                                            <p:fltVal val="0"/>
                                          </p:val>
                                        </p:tav>
                                        <p:tav tm="100000">
                                          <p:val>
                                            <p:strVal val="#ppt_w"/>
                                          </p:val>
                                        </p:tav>
                                      </p:tavLst>
                                    </p:anim>
                                    <p:anim calcmode="lin" valueType="num">
                                      <p:cBhvr>
                                        <p:cTn id="22" dur="500" fill="hold"/>
                                        <p:tgtEl>
                                          <p:spTgt spid="47109"/>
                                        </p:tgtEl>
                                        <p:attrNameLst>
                                          <p:attrName>ppt_h</p:attrName>
                                        </p:attrNameLst>
                                      </p:cBhvr>
                                      <p:tavLst>
                                        <p:tav tm="0">
                                          <p:val>
                                            <p:fltVal val="0"/>
                                          </p:val>
                                        </p:tav>
                                        <p:tav tm="100000">
                                          <p:val>
                                            <p:strVal val="#ppt_h"/>
                                          </p:val>
                                        </p:tav>
                                      </p:tavLst>
                                    </p:anim>
                                    <p:animEffect transition="in" filter="fade">
                                      <p:cBhvr>
                                        <p:cTn id="23" dur="500"/>
                                        <p:tgtEl>
                                          <p:spTgt spid="4710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47108"/>
                                        </p:tgtEl>
                                        <p:attrNameLst>
                                          <p:attrName>style.visibility</p:attrName>
                                        </p:attrNameLst>
                                      </p:cBhvr>
                                      <p:to>
                                        <p:strVal val="visible"/>
                                      </p:to>
                                    </p:set>
                                    <p:anim calcmode="lin" valueType="num">
                                      <p:cBhvr>
                                        <p:cTn id="28" dur="500" fill="hold"/>
                                        <p:tgtEl>
                                          <p:spTgt spid="47108"/>
                                        </p:tgtEl>
                                        <p:attrNameLst>
                                          <p:attrName>ppt_w</p:attrName>
                                        </p:attrNameLst>
                                      </p:cBhvr>
                                      <p:tavLst>
                                        <p:tav tm="0">
                                          <p:val>
                                            <p:fltVal val="0"/>
                                          </p:val>
                                        </p:tav>
                                        <p:tav tm="100000">
                                          <p:val>
                                            <p:strVal val="#ppt_w"/>
                                          </p:val>
                                        </p:tav>
                                      </p:tavLst>
                                    </p:anim>
                                    <p:anim calcmode="lin" valueType="num">
                                      <p:cBhvr>
                                        <p:cTn id="29" dur="500" fill="hold"/>
                                        <p:tgtEl>
                                          <p:spTgt spid="47108"/>
                                        </p:tgtEl>
                                        <p:attrNameLst>
                                          <p:attrName>ppt_h</p:attrName>
                                        </p:attrNameLst>
                                      </p:cBhvr>
                                      <p:tavLst>
                                        <p:tav tm="0">
                                          <p:val>
                                            <p:fltVal val="0"/>
                                          </p:val>
                                        </p:tav>
                                        <p:tav tm="100000">
                                          <p:val>
                                            <p:strVal val="#ppt_h"/>
                                          </p:val>
                                        </p:tav>
                                      </p:tavLst>
                                    </p:anim>
                                    <p:animEffect transition="in" filter="fade">
                                      <p:cBhvr>
                                        <p:cTn id="30" dur="500"/>
                                        <p:tgtEl>
                                          <p:spTgt spid="47108"/>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47111"/>
                                        </p:tgtEl>
                                        <p:attrNameLst>
                                          <p:attrName>style.visibility</p:attrName>
                                        </p:attrNameLst>
                                      </p:cBhvr>
                                      <p:to>
                                        <p:strVal val="visible"/>
                                      </p:to>
                                    </p:set>
                                    <p:animEffect transition="in" filter="box(in)">
                                      <p:cBhvr>
                                        <p:cTn id="35" dur="500"/>
                                        <p:tgtEl>
                                          <p:spTgt spid="471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0" fill="hold" grpId="0" nodeType="clickEffect">
                                  <p:stCondLst>
                                    <p:cond delay="0"/>
                                  </p:stCondLst>
                                  <p:childTnLst>
                                    <p:set>
                                      <p:cBhvr>
                                        <p:cTn id="39" dur="1" fill="hold">
                                          <p:stCondLst>
                                            <p:cond delay="0"/>
                                          </p:stCondLst>
                                        </p:cTn>
                                        <p:tgtEl>
                                          <p:spTgt spid="47110"/>
                                        </p:tgtEl>
                                        <p:attrNameLst>
                                          <p:attrName>style.visibility</p:attrName>
                                        </p:attrNameLst>
                                      </p:cBhvr>
                                      <p:to>
                                        <p:strVal val="visible"/>
                                      </p:to>
                                    </p:set>
                                    <p:anim calcmode="lin" valueType="num">
                                      <p:cBhvr>
                                        <p:cTn id="40" dur="500" fill="hold"/>
                                        <p:tgtEl>
                                          <p:spTgt spid="47110"/>
                                        </p:tgtEl>
                                        <p:attrNameLst>
                                          <p:attrName>ppt_w</p:attrName>
                                        </p:attrNameLst>
                                      </p:cBhvr>
                                      <p:tavLst>
                                        <p:tav tm="0">
                                          <p:val>
                                            <p:fltVal val="0"/>
                                          </p:val>
                                        </p:tav>
                                        <p:tav tm="100000">
                                          <p:val>
                                            <p:strVal val="#ppt_w"/>
                                          </p:val>
                                        </p:tav>
                                      </p:tavLst>
                                    </p:anim>
                                    <p:anim calcmode="lin" valueType="num">
                                      <p:cBhvr>
                                        <p:cTn id="41" dur="500" fill="hold"/>
                                        <p:tgtEl>
                                          <p:spTgt spid="47110"/>
                                        </p:tgtEl>
                                        <p:attrNameLst>
                                          <p:attrName>ppt_h</p:attrName>
                                        </p:attrNameLst>
                                      </p:cBhvr>
                                      <p:tavLst>
                                        <p:tav tm="0">
                                          <p:val>
                                            <p:fltVal val="0"/>
                                          </p:val>
                                        </p:tav>
                                        <p:tav tm="100000">
                                          <p:val>
                                            <p:strVal val="#ppt_h"/>
                                          </p:val>
                                        </p:tav>
                                      </p:tavLst>
                                    </p:anim>
                                    <p:animEffect transition="in" filter="fade">
                                      <p:cBhvr>
                                        <p:cTn id="42" dur="500"/>
                                        <p:tgtEl>
                                          <p:spTgt spid="47110"/>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0" fill="hold" grpId="0" nodeType="clickEffect">
                                  <p:stCondLst>
                                    <p:cond delay="0"/>
                                  </p:stCondLst>
                                  <p:childTnLst>
                                    <p:set>
                                      <p:cBhvr>
                                        <p:cTn id="46" dur="1" fill="hold">
                                          <p:stCondLst>
                                            <p:cond delay="0"/>
                                          </p:stCondLst>
                                        </p:cTn>
                                        <p:tgtEl>
                                          <p:spTgt spid="47113"/>
                                        </p:tgtEl>
                                        <p:attrNameLst>
                                          <p:attrName>style.visibility</p:attrName>
                                        </p:attrNameLst>
                                      </p:cBhvr>
                                      <p:to>
                                        <p:strVal val="visible"/>
                                      </p:to>
                                    </p:set>
                                    <p:anim calcmode="lin" valueType="num">
                                      <p:cBhvr>
                                        <p:cTn id="47" dur="500" fill="hold"/>
                                        <p:tgtEl>
                                          <p:spTgt spid="47113"/>
                                        </p:tgtEl>
                                        <p:attrNameLst>
                                          <p:attrName>ppt_w</p:attrName>
                                        </p:attrNameLst>
                                      </p:cBhvr>
                                      <p:tavLst>
                                        <p:tav tm="0">
                                          <p:val>
                                            <p:fltVal val="0"/>
                                          </p:val>
                                        </p:tav>
                                        <p:tav tm="100000">
                                          <p:val>
                                            <p:strVal val="#ppt_w"/>
                                          </p:val>
                                        </p:tav>
                                      </p:tavLst>
                                    </p:anim>
                                    <p:anim calcmode="lin" valueType="num">
                                      <p:cBhvr>
                                        <p:cTn id="48" dur="500" fill="hold"/>
                                        <p:tgtEl>
                                          <p:spTgt spid="47113"/>
                                        </p:tgtEl>
                                        <p:attrNameLst>
                                          <p:attrName>ppt_h</p:attrName>
                                        </p:attrNameLst>
                                      </p:cBhvr>
                                      <p:tavLst>
                                        <p:tav tm="0">
                                          <p:val>
                                            <p:fltVal val="0"/>
                                          </p:val>
                                        </p:tav>
                                        <p:tav tm="100000">
                                          <p:val>
                                            <p:strVal val="#ppt_h"/>
                                          </p:val>
                                        </p:tav>
                                      </p:tavLst>
                                    </p:anim>
                                    <p:animEffect transition="in" filter="fade">
                                      <p:cBhvr>
                                        <p:cTn id="49" dur="500"/>
                                        <p:tgtEl>
                                          <p:spTgt spid="47113"/>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0" fill="hold" grpId="0" nodeType="clickEffect">
                                  <p:stCondLst>
                                    <p:cond delay="0"/>
                                  </p:stCondLst>
                                  <p:childTnLst>
                                    <p:set>
                                      <p:cBhvr>
                                        <p:cTn id="53" dur="1" fill="hold">
                                          <p:stCondLst>
                                            <p:cond delay="0"/>
                                          </p:stCondLst>
                                        </p:cTn>
                                        <p:tgtEl>
                                          <p:spTgt spid="47115"/>
                                        </p:tgtEl>
                                        <p:attrNameLst>
                                          <p:attrName>style.visibility</p:attrName>
                                        </p:attrNameLst>
                                      </p:cBhvr>
                                      <p:to>
                                        <p:strVal val="visible"/>
                                      </p:to>
                                    </p:set>
                                    <p:anim calcmode="lin" valueType="num">
                                      <p:cBhvr>
                                        <p:cTn id="54" dur="500" fill="hold"/>
                                        <p:tgtEl>
                                          <p:spTgt spid="47115"/>
                                        </p:tgtEl>
                                        <p:attrNameLst>
                                          <p:attrName>ppt_w</p:attrName>
                                        </p:attrNameLst>
                                      </p:cBhvr>
                                      <p:tavLst>
                                        <p:tav tm="0">
                                          <p:val>
                                            <p:fltVal val="0"/>
                                          </p:val>
                                        </p:tav>
                                        <p:tav tm="100000">
                                          <p:val>
                                            <p:strVal val="#ppt_w"/>
                                          </p:val>
                                        </p:tav>
                                      </p:tavLst>
                                    </p:anim>
                                    <p:anim calcmode="lin" valueType="num">
                                      <p:cBhvr>
                                        <p:cTn id="55" dur="500" fill="hold"/>
                                        <p:tgtEl>
                                          <p:spTgt spid="47115"/>
                                        </p:tgtEl>
                                        <p:attrNameLst>
                                          <p:attrName>ppt_h</p:attrName>
                                        </p:attrNameLst>
                                      </p:cBhvr>
                                      <p:tavLst>
                                        <p:tav tm="0">
                                          <p:val>
                                            <p:fltVal val="0"/>
                                          </p:val>
                                        </p:tav>
                                        <p:tav tm="100000">
                                          <p:val>
                                            <p:strVal val="#ppt_h"/>
                                          </p:val>
                                        </p:tav>
                                      </p:tavLst>
                                    </p:anim>
                                    <p:animEffect transition="in" filter="fade">
                                      <p:cBhvr>
                                        <p:cTn id="56" dur="500"/>
                                        <p:tgtEl>
                                          <p:spTgt spid="47115"/>
                                        </p:tgtEl>
                                      </p:cBhvr>
                                    </p:animEffect>
                                  </p:childTnLst>
                                </p:cTn>
                              </p:par>
                            </p:childTnLst>
                          </p:cTn>
                        </p:par>
                      </p:childTnLst>
                    </p:cTn>
                  </p:par>
                  <p:par>
                    <p:cTn id="57" fill="hold">
                      <p:stCondLst>
                        <p:cond delay="indefinite"/>
                      </p:stCondLst>
                      <p:childTnLst>
                        <p:par>
                          <p:cTn id="58" fill="hold">
                            <p:stCondLst>
                              <p:cond delay="0"/>
                            </p:stCondLst>
                            <p:childTnLst>
                              <p:par>
                                <p:cTn id="59" presetID="20" presetClass="entr" presetSubtype="0" fill="hold" nodeType="clickEffect">
                                  <p:stCondLst>
                                    <p:cond delay="0"/>
                                  </p:stCondLst>
                                  <p:childTnLst>
                                    <p:set>
                                      <p:cBhvr>
                                        <p:cTn id="60" dur="1" fill="hold">
                                          <p:stCondLst>
                                            <p:cond delay="0"/>
                                          </p:stCondLst>
                                        </p:cTn>
                                        <p:tgtEl>
                                          <p:spTgt spid="47114">
                                            <p:txEl>
                                              <p:pRg st="0" end="0"/>
                                            </p:txEl>
                                          </p:spTgt>
                                        </p:tgtEl>
                                        <p:attrNameLst>
                                          <p:attrName>style.visibility</p:attrName>
                                        </p:attrNameLst>
                                      </p:cBhvr>
                                      <p:to>
                                        <p:strVal val="visible"/>
                                      </p:to>
                                    </p:set>
                                    <p:animEffect transition="in" filter="wedge">
                                      <p:cBhvr>
                                        <p:cTn id="61" dur="2000"/>
                                        <p:tgtEl>
                                          <p:spTgt spid="47114">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0" presetClass="entr" presetSubtype="0" fill="hold" grpId="0" nodeType="clickEffect">
                                  <p:stCondLst>
                                    <p:cond delay="0"/>
                                  </p:stCondLst>
                                  <p:childTnLst>
                                    <p:set>
                                      <p:cBhvr>
                                        <p:cTn id="65" dur="1" fill="hold">
                                          <p:stCondLst>
                                            <p:cond delay="0"/>
                                          </p:stCondLst>
                                        </p:cTn>
                                        <p:tgtEl>
                                          <p:spTgt spid="47116"/>
                                        </p:tgtEl>
                                        <p:attrNameLst>
                                          <p:attrName>style.visibility</p:attrName>
                                        </p:attrNameLst>
                                      </p:cBhvr>
                                      <p:to>
                                        <p:strVal val="visible"/>
                                      </p:to>
                                    </p:set>
                                    <p:animEffect transition="in" filter="wedge">
                                      <p:cBhvr>
                                        <p:cTn id="66" dur="2000"/>
                                        <p:tgtEl>
                                          <p:spTgt spid="47116"/>
                                        </p:tgtEl>
                                      </p:cBhvr>
                                    </p:animEffect>
                                  </p:childTnLst>
                                </p:cTn>
                              </p:par>
                            </p:childTnLst>
                          </p:cTn>
                        </p:par>
                      </p:childTnLst>
                    </p:cTn>
                  </p:par>
                  <p:par>
                    <p:cTn id="67" fill="hold">
                      <p:stCondLst>
                        <p:cond delay="indefinite"/>
                      </p:stCondLst>
                      <p:childTnLst>
                        <p:par>
                          <p:cTn id="68" fill="hold">
                            <p:stCondLst>
                              <p:cond delay="0"/>
                            </p:stCondLst>
                            <p:childTnLst>
                              <p:par>
                                <p:cTn id="69" presetID="20" presetClass="entr" presetSubtype="0" fill="hold" grpId="0" nodeType="click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edge">
                                      <p:cBhvr>
                                        <p:cTn id="7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07" grpId="0" build="p"/>
      <p:bldP spid="47108" grpId="0"/>
      <p:bldP spid="47109" grpId="0" animBg="1"/>
      <p:bldP spid="47110" grpId="0" animBg="1"/>
      <p:bldP spid="47111" grpId="0" animBg="1"/>
      <p:bldP spid="47113" grpId="0" animBg="1"/>
      <p:bldP spid="47115" grpId="0" animBg="1"/>
      <p:bldP spid="47116" grpId="0" animBg="1"/>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5313" y="1049338"/>
            <a:ext cx="10944225" cy="4400550"/>
          </a:xfrm>
          <a:prstGeom prst="rect">
            <a:avLst/>
          </a:prstGeom>
        </p:spPr>
        <p:txBody>
          <a:bodyPr>
            <a:spAutoFit/>
          </a:bodyPr>
          <a:lstStyle/>
          <a:p>
            <a:pPr algn="just">
              <a:spcAft>
                <a:spcPts val="0"/>
              </a:spcAft>
              <a:defRPr/>
            </a:pPr>
            <a:r>
              <a:rPr lang="zh-CN" altLang="en-US" sz="2800" kern="100" dirty="0">
                <a:solidFill>
                  <a:srgbClr val="FF3300"/>
                </a:solidFill>
                <a:latin typeface="Times New Roman" panose="02020603050405020304" pitchFamily="18" charset="0"/>
                <a:ea typeface="宋体" panose="02010600030101010101" pitchFamily="2" charset="-122"/>
              </a:rPr>
              <a:t>二、</a:t>
            </a:r>
            <a:r>
              <a:rPr lang="zh-CN" altLang="zh-CN" sz="2800" kern="100" dirty="0">
                <a:solidFill>
                  <a:srgbClr val="FF3300"/>
                </a:solidFill>
                <a:latin typeface="Times New Roman" panose="02020603050405020304" pitchFamily="18" charset="0"/>
                <a:ea typeface="宋体" panose="02010600030101010101" pitchFamily="2" charset="-122"/>
              </a:rPr>
              <a:t>复习课堂的结构优化</a:t>
            </a:r>
            <a:endParaRPr lang="en-US" altLang="zh-CN" sz="2800" kern="100" dirty="0">
              <a:solidFill>
                <a:srgbClr val="FF3300"/>
              </a:solidFill>
              <a:latin typeface="Times New Roman" panose="02020603050405020304" pitchFamily="18" charset="0"/>
              <a:ea typeface="宋体" panose="02010600030101010101" pitchFamily="2" charset="-122"/>
            </a:endParaRPr>
          </a:p>
          <a:p>
            <a:pPr algn="just">
              <a:spcAft>
                <a:spcPts val="0"/>
              </a:spcAft>
              <a:defRPr/>
            </a:pPr>
            <a:endParaRPr lang="zh-CN" altLang="zh-CN" sz="2800" kern="100" dirty="0">
              <a:solidFill>
                <a:srgbClr val="FF3300"/>
              </a:solidFill>
              <a:latin typeface="Times New Roman" panose="02020603050405020304" pitchFamily="18" charset="0"/>
              <a:ea typeface="宋体" panose="02010600030101010101" pitchFamily="2" charset="-122"/>
            </a:endParaRPr>
          </a:p>
          <a:p>
            <a:pPr algn="just">
              <a:spcAft>
                <a:spcPts val="0"/>
              </a:spcAft>
              <a:defRPr/>
            </a:pPr>
            <a:r>
              <a:rPr lang="zh-CN" altLang="zh-CN" sz="2800" kern="100" dirty="0">
                <a:solidFill>
                  <a:srgbClr val="000000"/>
                </a:solidFill>
                <a:latin typeface="Times New Roman" panose="02020603050405020304" pitchFamily="18" charset="0"/>
                <a:ea typeface="宋体" panose="02010600030101010101" pitchFamily="2" charset="-122"/>
              </a:rPr>
              <a:t>◆目标：如何科学组织课标内容标准群，如何规划考纲能力达成序列，如何精准确定学生的起点及其差异</a:t>
            </a:r>
          </a:p>
          <a:p>
            <a:pPr algn="just">
              <a:spcAft>
                <a:spcPts val="0"/>
              </a:spcAft>
              <a:defRPr/>
            </a:pPr>
            <a:r>
              <a:rPr lang="zh-CN" altLang="zh-CN" sz="2800" kern="100" dirty="0">
                <a:solidFill>
                  <a:srgbClr val="000000"/>
                </a:solidFill>
                <a:latin typeface="Times New Roman" panose="02020603050405020304" pitchFamily="18" charset="0"/>
                <a:ea typeface="宋体" panose="02010600030101010101" pitchFamily="2" charset="-122"/>
              </a:rPr>
              <a:t>◆内容：如何紧扣目标，围绕问题，贴近学生，整合教材</a:t>
            </a:r>
          </a:p>
          <a:p>
            <a:pPr algn="just">
              <a:spcAft>
                <a:spcPts val="0"/>
              </a:spcAft>
              <a:defRPr/>
            </a:pPr>
            <a:r>
              <a:rPr lang="zh-CN" altLang="zh-CN" sz="2800" kern="100" dirty="0">
                <a:solidFill>
                  <a:srgbClr val="FF6600"/>
                </a:solidFill>
                <a:latin typeface="Times New Roman" panose="02020603050405020304" pitchFamily="18" charset="0"/>
                <a:ea typeface="宋体" panose="02010600030101010101" pitchFamily="2" charset="-122"/>
              </a:rPr>
              <a:t>（教学目标转化为学习目标的桥梁是适切的问题链）</a:t>
            </a:r>
            <a:endParaRPr lang="zh-CN" altLang="zh-CN" sz="2800" kern="100" dirty="0">
              <a:solidFill>
                <a:srgbClr val="000000"/>
              </a:solidFill>
              <a:latin typeface="Times New Roman" panose="02020603050405020304" pitchFamily="18" charset="0"/>
              <a:ea typeface="宋体" panose="02010600030101010101" pitchFamily="2" charset="-122"/>
            </a:endParaRPr>
          </a:p>
          <a:p>
            <a:pPr algn="just">
              <a:spcAft>
                <a:spcPts val="0"/>
              </a:spcAft>
              <a:defRPr/>
            </a:pPr>
            <a:r>
              <a:rPr lang="zh-CN" altLang="zh-CN" sz="2800" kern="100" dirty="0">
                <a:solidFill>
                  <a:srgbClr val="000000"/>
                </a:solidFill>
                <a:latin typeface="Times New Roman" panose="02020603050405020304" pitchFamily="18" charset="0"/>
                <a:ea typeface="宋体" panose="02010600030101010101" pitchFamily="2" charset="-122"/>
              </a:rPr>
              <a:t>◆活动：如何激发学生动机，凸显思维碰撞，落实知识内化，达成教学目标</a:t>
            </a:r>
          </a:p>
          <a:p>
            <a:pPr algn="just">
              <a:spcAft>
                <a:spcPts val="0"/>
              </a:spcAft>
              <a:defRPr/>
            </a:pPr>
            <a:r>
              <a:rPr lang="zh-CN" altLang="zh-CN" sz="2800" kern="100" dirty="0">
                <a:solidFill>
                  <a:srgbClr val="000000"/>
                </a:solidFill>
                <a:latin typeface="Times New Roman" panose="02020603050405020304" pitchFamily="18" charset="0"/>
                <a:ea typeface="宋体" panose="02010600030101010101" pitchFamily="2" charset="-122"/>
              </a:rPr>
              <a:t>◆评价：如何呼应教学目标，紧随活动过程，维持学习动机，促进认识优化</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par>
                                <p:cTn id="24" presetID="53" presetClass="entr" presetSubtype="0" fill="hold" nodeType="with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p:cTn id="26"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7"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8" dur="500"/>
                                        <p:tgtEl>
                                          <p:spTgt spid="2">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0" fill="hold"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p:cTn id="33"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34"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35" dur="500"/>
                                        <p:tgtEl>
                                          <p:spTgt spid="2">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0" fill="hold" nodeType="clickEffect">
                                  <p:stCondLst>
                                    <p:cond delay="0"/>
                                  </p:stCondLst>
                                  <p:childTnLst>
                                    <p:set>
                                      <p:cBhvr>
                                        <p:cTn id="39" dur="1" fill="hold">
                                          <p:stCondLst>
                                            <p:cond delay="0"/>
                                          </p:stCondLst>
                                        </p:cTn>
                                        <p:tgtEl>
                                          <p:spTgt spid="2">
                                            <p:txEl>
                                              <p:pRg st="6" end="6"/>
                                            </p:txEl>
                                          </p:spTgt>
                                        </p:tgtEl>
                                        <p:attrNameLst>
                                          <p:attrName>style.visibility</p:attrName>
                                        </p:attrNameLst>
                                      </p:cBhvr>
                                      <p:to>
                                        <p:strVal val="visible"/>
                                      </p:to>
                                    </p:set>
                                    <p:anim calcmode="lin" valueType="num">
                                      <p:cBhvr>
                                        <p:cTn id="40"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41"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4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49488" y="765175"/>
            <a:ext cx="8664575" cy="5510213"/>
          </a:xfrm>
          <a:prstGeom prst="rect">
            <a:avLst/>
          </a:prstGeom>
        </p:spPr>
        <p:txBody>
          <a:bodyPr>
            <a:spAutoFit/>
          </a:bodyPr>
          <a:lstStyle/>
          <a:p>
            <a:pPr>
              <a:spcAft>
                <a:spcPts val="0"/>
              </a:spcAft>
              <a:defRPr/>
            </a:pPr>
            <a:r>
              <a:rPr lang="zh-CN" altLang="zh-CN" sz="4000" kern="100" dirty="0">
                <a:solidFill>
                  <a:srgbClr val="FF3300"/>
                </a:solidFill>
                <a:latin typeface="Times New Roman" panose="02020603050405020304" pitchFamily="18" charset="0"/>
                <a:ea typeface="宋体" panose="02010600030101010101" pitchFamily="2" charset="-122"/>
              </a:rPr>
              <a:t>三、复习课重构的若干难点</a:t>
            </a:r>
            <a:endParaRPr lang="en-US" altLang="zh-CN" sz="4000" kern="100" dirty="0">
              <a:solidFill>
                <a:srgbClr val="FF3300"/>
              </a:solidFill>
              <a:latin typeface="Times New Roman" panose="02020603050405020304" pitchFamily="18" charset="0"/>
              <a:ea typeface="宋体" panose="02010600030101010101" pitchFamily="2" charset="-122"/>
            </a:endParaRPr>
          </a:p>
          <a:p>
            <a:pPr>
              <a:spcAft>
                <a:spcPts val="0"/>
              </a:spcAft>
              <a:defRPr/>
            </a:pPr>
            <a:endParaRPr lang="en-US" altLang="zh-CN" sz="4000" kern="100" dirty="0">
              <a:solidFill>
                <a:srgbClr val="FF3300"/>
              </a:solidFill>
              <a:latin typeface="Times New Roman" panose="02020603050405020304" pitchFamily="18" charset="0"/>
              <a:ea typeface="宋体" panose="02010600030101010101" pitchFamily="2" charset="-122"/>
            </a:endParaRPr>
          </a:p>
          <a:p>
            <a:pPr>
              <a:spcAft>
                <a:spcPts val="0"/>
              </a:spcAft>
              <a:defRPr/>
            </a:pPr>
            <a:endParaRPr lang="zh-CN" altLang="zh-CN" sz="1600" kern="100" dirty="0">
              <a:solidFill>
                <a:srgbClr val="FF3300"/>
              </a:solidFill>
              <a:latin typeface="Times New Roman" panose="02020603050405020304" pitchFamily="18" charset="0"/>
              <a:ea typeface="宋体" panose="02010600030101010101" pitchFamily="2" charset="-122"/>
            </a:endParaRPr>
          </a:p>
          <a:p>
            <a:pPr algn="just">
              <a:spcAft>
                <a:spcPts val="0"/>
              </a:spcAft>
              <a:defRPr/>
            </a:pPr>
            <a:r>
              <a:rPr lang="zh-CN" altLang="zh-CN" sz="3200" kern="100" dirty="0">
                <a:solidFill>
                  <a:srgbClr val="0000CC"/>
                </a:solidFill>
                <a:latin typeface="Times New Roman" panose="02020603050405020304" pitchFamily="18" charset="0"/>
                <a:ea typeface="宋体" panose="02010600030101010101" pitchFamily="2" charset="-122"/>
              </a:rPr>
              <a:t>◆规律、原理如何“落地”</a:t>
            </a:r>
            <a:endParaRPr lang="en-US" altLang="zh-CN" sz="3200" kern="100" dirty="0">
              <a:solidFill>
                <a:srgbClr val="0000CC"/>
              </a:solidFill>
              <a:latin typeface="Times New Roman" panose="02020603050405020304" pitchFamily="18" charset="0"/>
              <a:ea typeface="宋体" panose="02010600030101010101" pitchFamily="2" charset="-122"/>
            </a:endParaRPr>
          </a:p>
          <a:p>
            <a:pPr algn="just">
              <a:spcAft>
                <a:spcPts val="0"/>
              </a:spcAft>
              <a:defRPr/>
            </a:pPr>
            <a:r>
              <a:rPr lang="zh-CN" altLang="en-US" sz="3200" kern="100" dirty="0">
                <a:solidFill>
                  <a:srgbClr val="FF0000"/>
                </a:solidFill>
                <a:latin typeface="Times New Roman" panose="02020603050405020304" pitchFamily="18" charset="0"/>
                <a:ea typeface="宋体" panose="02010600030101010101" pitchFamily="2" charset="-122"/>
              </a:rPr>
              <a:t>（地域性和地方感）</a:t>
            </a:r>
            <a:endParaRPr lang="zh-CN" altLang="zh-CN" sz="3200" kern="100" dirty="0">
              <a:solidFill>
                <a:srgbClr val="0000CC"/>
              </a:solidFill>
              <a:latin typeface="Times New Roman" panose="02020603050405020304" pitchFamily="18" charset="0"/>
              <a:ea typeface="宋体" panose="02010600030101010101" pitchFamily="2" charset="-122"/>
            </a:endParaRPr>
          </a:p>
          <a:p>
            <a:pPr algn="just">
              <a:spcAft>
                <a:spcPts val="0"/>
              </a:spcAft>
              <a:defRPr/>
            </a:pPr>
            <a:r>
              <a:rPr lang="zh-CN" altLang="zh-CN" sz="3200" kern="100" dirty="0">
                <a:solidFill>
                  <a:srgbClr val="0000CC"/>
                </a:solidFill>
                <a:latin typeface="Times New Roman" panose="02020603050405020304" pitchFamily="18" charset="0"/>
                <a:ea typeface="宋体" panose="02010600030101010101" pitchFamily="2" charset="-122"/>
              </a:rPr>
              <a:t>◆如何处理普遍真理与局地例外的矛盾</a:t>
            </a:r>
            <a:endParaRPr lang="en-US" altLang="zh-CN" sz="3200" kern="100" dirty="0">
              <a:solidFill>
                <a:srgbClr val="0000CC"/>
              </a:solidFill>
              <a:latin typeface="Times New Roman" panose="02020603050405020304" pitchFamily="18" charset="0"/>
              <a:ea typeface="宋体" panose="02010600030101010101" pitchFamily="2" charset="-122"/>
            </a:endParaRPr>
          </a:p>
          <a:p>
            <a:pPr algn="just">
              <a:spcAft>
                <a:spcPts val="0"/>
              </a:spcAft>
              <a:defRPr/>
            </a:pPr>
            <a:r>
              <a:rPr lang="zh-CN" altLang="en-US" sz="3200" kern="100" dirty="0">
                <a:solidFill>
                  <a:srgbClr val="FF0000"/>
                </a:solidFill>
                <a:latin typeface="Times New Roman" panose="02020603050405020304" pitchFamily="18" charset="0"/>
                <a:ea typeface="宋体" panose="02010600030101010101" pitchFamily="2" charset="-122"/>
              </a:rPr>
              <a:t>（矛盾的普遍性和特殊性、同一性和斗争性）</a:t>
            </a:r>
            <a:endParaRPr lang="zh-CN" altLang="zh-CN" sz="3200" kern="100" dirty="0">
              <a:solidFill>
                <a:srgbClr val="0000CC"/>
              </a:solidFill>
              <a:latin typeface="Times New Roman" panose="02020603050405020304" pitchFamily="18" charset="0"/>
              <a:ea typeface="宋体" panose="02010600030101010101" pitchFamily="2" charset="-122"/>
            </a:endParaRPr>
          </a:p>
          <a:p>
            <a:pPr algn="just">
              <a:spcAft>
                <a:spcPts val="0"/>
              </a:spcAft>
              <a:defRPr/>
            </a:pPr>
            <a:r>
              <a:rPr lang="zh-CN" altLang="zh-CN" sz="3200" kern="100" dirty="0">
                <a:solidFill>
                  <a:srgbClr val="0000CC"/>
                </a:solidFill>
                <a:latin typeface="Times New Roman" panose="02020603050405020304" pitchFamily="18" charset="0"/>
                <a:ea typeface="宋体" panose="02010600030101010101" pitchFamily="2" charset="-122"/>
              </a:rPr>
              <a:t>◆如何概括不同尺度区域的自然地理特征</a:t>
            </a:r>
            <a:endParaRPr lang="en-US" altLang="zh-CN" sz="3200" kern="100" dirty="0">
              <a:solidFill>
                <a:srgbClr val="0000CC"/>
              </a:solidFill>
              <a:latin typeface="Times New Roman" panose="02020603050405020304" pitchFamily="18" charset="0"/>
              <a:ea typeface="宋体" panose="02010600030101010101" pitchFamily="2" charset="-122"/>
            </a:endParaRPr>
          </a:p>
          <a:p>
            <a:pPr algn="just">
              <a:spcAft>
                <a:spcPts val="0"/>
              </a:spcAft>
              <a:defRPr/>
            </a:pPr>
            <a:r>
              <a:rPr lang="zh-CN" altLang="en-US" sz="3200" kern="100" dirty="0">
                <a:solidFill>
                  <a:srgbClr val="FF0000"/>
                </a:solidFill>
                <a:latin typeface="Times New Roman" panose="02020603050405020304" pitchFamily="18" charset="0"/>
                <a:ea typeface="宋体" panose="02010600030101010101" pitchFamily="2" charset="-122"/>
              </a:rPr>
              <a:t>（地理视野的尺度性）</a:t>
            </a:r>
            <a:endParaRPr lang="zh-CN" altLang="zh-CN" sz="3200" kern="100" dirty="0">
              <a:solidFill>
                <a:srgbClr val="FF0000"/>
              </a:solidFill>
              <a:latin typeface="Times New Roman" panose="02020603050405020304" pitchFamily="18" charset="0"/>
              <a:ea typeface="宋体" panose="02010600030101010101" pitchFamily="2" charset="-122"/>
            </a:endParaRPr>
          </a:p>
          <a:p>
            <a:pPr algn="just">
              <a:spcAft>
                <a:spcPts val="0"/>
              </a:spcAft>
              <a:defRPr/>
            </a:pPr>
            <a:r>
              <a:rPr lang="zh-CN" altLang="zh-CN" sz="3200" kern="100" dirty="0">
                <a:solidFill>
                  <a:srgbClr val="0000CC"/>
                </a:solidFill>
                <a:latin typeface="Times New Roman" panose="02020603050405020304" pitchFamily="18" charset="0"/>
                <a:ea typeface="宋体" panose="02010600030101010101" pitchFamily="2" charset="-122"/>
              </a:rPr>
              <a:t>◆如何把握不同时期人文地理事物的变化</a:t>
            </a:r>
            <a:endParaRPr lang="en-US" altLang="zh-CN" sz="3200" kern="100" dirty="0">
              <a:solidFill>
                <a:srgbClr val="0000CC"/>
              </a:solidFill>
              <a:latin typeface="Times New Roman" panose="02020603050405020304" pitchFamily="18" charset="0"/>
              <a:ea typeface="宋体" panose="02010600030101010101" pitchFamily="2" charset="-122"/>
            </a:endParaRPr>
          </a:p>
          <a:p>
            <a:pPr algn="just">
              <a:spcAft>
                <a:spcPts val="0"/>
              </a:spcAft>
              <a:defRPr/>
            </a:pPr>
            <a:r>
              <a:rPr lang="zh-CN" altLang="en-US" sz="3200" kern="100" dirty="0">
                <a:solidFill>
                  <a:srgbClr val="FF0000"/>
                </a:solidFill>
                <a:latin typeface="Times New Roman" panose="02020603050405020304" pitchFamily="18" charset="0"/>
                <a:ea typeface="宋体" panose="02010600030101010101" pitchFamily="2" charset="-122"/>
              </a:rPr>
              <a:t>（时间性和发展观）</a:t>
            </a:r>
            <a:endParaRPr lang="zh-CN" altLang="zh-CN" sz="3200" kern="100" dirty="0">
              <a:solidFill>
                <a:srgbClr val="FF0000"/>
              </a:solidFill>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p:cTn id="14"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2">
                                            <p:txEl>
                                              <p:pRg st="3" end="3"/>
                                            </p:txEl>
                                          </p:spTgt>
                                        </p:tgtEl>
                                      </p:cBhvr>
                                    </p:animEffect>
                                  </p:childTnLst>
                                </p:cTn>
                              </p:par>
                              <p:par>
                                <p:cTn id="17" presetID="53"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p:cTn id="19"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1" dur="500"/>
                                        <p:tgtEl>
                                          <p:spTgt spid="2">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0" fill="hold" nodeType="click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 calcmode="lin" valueType="num">
                                      <p:cBhvr>
                                        <p:cTn id="26"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27"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28" dur="500"/>
                                        <p:tgtEl>
                                          <p:spTgt spid="2">
                                            <p:txEl>
                                              <p:pRg st="5" end="5"/>
                                            </p:txEl>
                                          </p:spTgt>
                                        </p:tgtEl>
                                      </p:cBhvr>
                                    </p:animEffect>
                                  </p:childTnLst>
                                </p:cTn>
                              </p:par>
                              <p:par>
                                <p:cTn id="29" presetID="53" presetClass="entr" presetSubtype="0"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p:cTn id="31"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2"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3" dur="500"/>
                                        <p:tgtEl>
                                          <p:spTgt spid="2">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0" fill="hold" nodeType="clickEffect">
                                  <p:stCondLst>
                                    <p:cond delay="0"/>
                                  </p:stCondLst>
                                  <p:childTnLst>
                                    <p:set>
                                      <p:cBhvr>
                                        <p:cTn id="37" dur="1" fill="hold">
                                          <p:stCondLst>
                                            <p:cond delay="0"/>
                                          </p:stCondLst>
                                        </p:cTn>
                                        <p:tgtEl>
                                          <p:spTgt spid="2">
                                            <p:txEl>
                                              <p:pRg st="7" end="7"/>
                                            </p:txEl>
                                          </p:spTgt>
                                        </p:tgtEl>
                                        <p:attrNameLst>
                                          <p:attrName>style.visibility</p:attrName>
                                        </p:attrNameLst>
                                      </p:cBhvr>
                                      <p:to>
                                        <p:strVal val="visible"/>
                                      </p:to>
                                    </p:set>
                                    <p:anim calcmode="lin" valueType="num">
                                      <p:cBhvr>
                                        <p:cTn id="38"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39"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40" dur="500"/>
                                        <p:tgtEl>
                                          <p:spTgt spid="2">
                                            <p:txEl>
                                              <p:pRg st="7" end="7"/>
                                            </p:txEl>
                                          </p:spTgt>
                                        </p:tgtEl>
                                      </p:cBhvr>
                                    </p:animEffect>
                                  </p:childTnLst>
                                </p:cTn>
                              </p:par>
                              <p:par>
                                <p:cTn id="41" presetID="53" presetClass="entr" presetSubtype="0" fill="hold" nodeType="with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p:cTn id="43"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44"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45" dur="500"/>
                                        <p:tgtEl>
                                          <p:spTgt spid="2">
                                            <p:txEl>
                                              <p:pRg st="8" end="8"/>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0" fill="hold" nodeType="clickEffect">
                                  <p:stCondLst>
                                    <p:cond delay="0"/>
                                  </p:stCondLst>
                                  <p:childTnLst>
                                    <p:set>
                                      <p:cBhvr>
                                        <p:cTn id="49" dur="1" fill="hold">
                                          <p:stCondLst>
                                            <p:cond delay="0"/>
                                          </p:stCondLst>
                                        </p:cTn>
                                        <p:tgtEl>
                                          <p:spTgt spid="2">
                                            <p:txEl>
                                              <p:pRg st="9" end="9"/>
                                            </p:txEl>
                                          </p:spTgt>
                                        </p:tgtEl>
                                        <p:attrNameLst>
                                          <p:attrName>style.visibility</p:attrName>
                                        </p:attrNameLst>
                                      </p:cBhvr>
                                      <p:to>
                                        <p:strVal val="visible"/>
                                      </p:to>
                                    </p:set>
                                    <p:anim calcmode="lin" valueType="num">
                                      <p:cBhvr>
                                        <p:cTn id="50" dur="500" fill="hold"/>
                                        <p:tgtEl>
                                          <p:spTgt spid="2">
                                            <p:txEl>
                                              <p:pRg st="9" end="9"/>
                                            </p:txEl>
                                          </p:spTgt>
                                        </p:tgtEl>
                                        <p:attrNameLst>
                                          <p:attrName>ppt_w</p:attrName>
                                        </p:attrNameLst>
                                      </p:cBhvr>
                                      <p:tavLst>
                                        <p:tav tm="0">
                                          <p:val>
                                            <p:fltVal val="0"/>
                                          </p:val>
                                        </p:tav>
                                        <p:tav tm="100000">
                                          <p:val>
                                            <p:strVal val="#ppt_w"/>
                                          </p:val>
                                        </p:tav>
                                      </p:tavLst>
                                    </p:anim>
                                    <p:anim calcmode="lin" valueType="num">
                                      <p:cBhvr>
                                        <p:cTn id="51" dur="500" fill="hold"/>
                                        <p:tgtEl>
                                          <p:spTgt spid="2">
                                            <p:txEl>
                                              <p:pRg st="9" end="9"/>
                                            </p:txEl>
                                          </p:spTgt>
                                        </p:tgtEl>
                                        <p:attrNameLst>
                                          <p:attrName>ppt_h</p:attrName>
                                        </p:attrNameLst>
                                      </p:cBhvr>
                                      <p:tavLst>
                                        <p:tav tm="0">
                                          <p:val>
                                            <p:fltVal val="0"/>
                                          </p:val>
                                        </p:tav>
                                        <p:tav tm="100000">
                                          <p:val>
                                            <p:strVal val="#ppt_h"/>
                                          </p:val>
                                        </p:tav>
                                      </p:tavLst>
                                    </p:anim>
                                    <p:animEffect transition="in" filter="fade">
                                      <p:cBhvr>
                                        <p:cTn id="52" dur="500"/>
                                        <p:tgtEl>
                                          <p:spTgt spid="2">
                                            <p:txEl>
                                              <p:pRg st="9" end="9"/>
                                            </p:txEl>
                                          </p:spTgt>
                                        </p:tgtEl>
                                      </p:cBhvr>
                                    </p:animEffect>
                                  </p:childTnLst>
                                </p:cTn>
                              </p:par>
                              <p:par>
                                <p:cTn id="53" presetID="53" presetClass="entr" presetSubtype="0" fill="hold" nodeType="withEffect">
                                  <p:stCondLst>
                                    <p:cond delay="0"/>
                                  </p:stCondLst>
                                  <p:childTnLst>
                                    <p:set>
                                      <p:cBhvr>
                                        <p:cTn id="54" dur="1" fill="hold">
                                          <p:stCondLst>
                                            <p:cond delay="0"/>
                                          </p:stCondLst>
                                        </p:cTn>
                                        <p:tgtEl>
                                          <p:spTgt spid="2">
                                            <p:txEl>
                                              <p:pRg st="10" end="10"/>
                                            </p:txEl>
                                          </p:spTgt>
                                        </p:tgtEl>
                                        <p:attrNameLst>
                                          <p:attrName>style.visibility</p:attrName>
                                        </p:attrNameLst>
                                      </p:cBhvr>
                                      <p:to>
                                        <p:strVal val="visible"/>
                                      </p:to>
                                    </p:set>
                                    <p:anim calcmode="lin" valueType="num">
                                      <p:cBhvr>
                                        <p:cTn id="55" dur="5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56" dur="500" fill="hold"/>
                                        <p:tgtEl>
                                          <p:spTgt spid="2">
                                            <p:txEl>
                                              <p:pRg st="10" end="10"/>
                                            </p:txEl>
                                          </p:spTgt>
                                        </p:tgtEl>
                                        <p:attrNameLst>
                                          <p:attrName>ppt_h</p:attrName>
                                        </p:attrNameLst>
                                      </p:cBhvr>
                                      <p:tavLst>
                                        <p:tav tm="0">
                                          <p:val>
                                            <p:fltVal val="0"/>
                                          </p:val>
                                        </p:tav>
                                        <p:tav tm="100000">
                                          <p:val>
                                            <p:strVal val="#ppt_h"/>
                                          </p:val>
                                        </p:tav>
                                      </p:tavLst>
                                    </p:anim>
                                    <p:animEffect transition="in" filter="fade">
                                      <p:cBhvr>
                                        <p:cTn id="57"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62238" y="1163638"/>
            <a:ext cx="6867525" cy="5694362"/>
          </a:xfrm>
          <a:prstGeom prst="rect">
            <a:avLst/>
          </a:prstGeom>
        </p:spPr>
        <p:txBody>
          <a:bodyPr wrap="none">
            <a:spAutoFit/>
          </a:bodyPr>
          <a:lstStyle/>
          <a:p>
            <a:pPr>
              <a:defRPr/>
            </a:pPr>
            <a:r>
              <a:rPr lang="zh-CN" altLang="en-US" sz="2800" kern="100" dirty="0">
                <a:solidFill>
                  <a:srgbClr val="0000CC"/>
                </a:solidFill>
                <a:latin typeface="+mn-ea"/>
                <a:ea typeface="+mn-ea"/>
                <a:cs typeface="Times New Roman" panose="02020603050405020304" pitchFamily="18" charset="0"/>
              </a:rPr>
              <a:t>抓住一条主线</a:t>
            </a:r>
            <a:r>
              <a:rPr lang="en-US" altLang="zh-CN" sz="2800" kern="100" dirty="0">
                <a:solidFill>
                  <a:srgbClr val="0000CC"/>
                </a:solidFill>
                <a:latin typeface="+mn-ea"/>
                <a:ea typeface="+mn-ea"/>
                <a:cs typeface="Times New Roman" panose="02020603050405020304" pitchFamily="18" charset="0"/>
              </a:rPr>
              <a:t>:</a:t>
            </a:r>
            <a:r>
              <a:rPr lang="zh-CN" altLang="en-US" sz="2800" kern="100" dirty="0">
                <a:solidFill>
                  <a:srgbClr val="0000CC"/>
                </a:solidFill>
                <a:latin typeface="+mn-ea"/>
                <a:ea typeface="+mn-ea"/>
                <a:cs typeface="Times New Roman" panose="02020603050405020304" pitchFamily="18" charset="0"/>
              </a:rPr>
              <a:t>人地关系主线</a:t>
            </a:r>
            <a:endParaRPr lang="en-US" altLang="zh-CN" sz="2800" kern="100" dirty="0">
              <a:solidFill>
                <a:srgbClr val="0000CC"/>
              </a:solidFill>
              <a:latin typeface="+mn-ea"/>
              <a:ea typeface="+mn-ea"/>
              <a:cs typeface="Times New Roman" panose="02020603050405020304" pitchFamily="18" charset="0"/>
            </a:endParaRPr>
          </a:p>
          <a:p>
            <a:pPr>
              <a:defRPr/>
            </a:pPr>
            <a:endParaRPr lang="en-US" altLang="zh-CN" sz="2800" kern="100" dirty="0">
              <a:solidFill>
                <a:srgbClr val="0000CC"/>
              </a:solidFill>
              <a:latin typeface="+mn-ea"/>
              <a:ea typeface="+mn-ea"/>
              <a:cs typeface="Times New Roman" panose="02020603050405020304" pitchFamily="18" charset="0"/>
            </a:endParaRPr>
          </a:p>
          <a:p>
            <a:pPr>
              <a:defRPr/>
            </a:pPr>
            <a:r>
              <a:rPr lang="zh-CN" altLang="en-US" sz="2800" kern="100" dirty="0">
                <a:solidFill>
                  <a:srgbClr val="0000CC"/>
                </a:solidFill>
                <a:latin typeface="+mn-ea"/>
                <a:ea typeface="+mn-ea"/>
                <a:cs typeface="Times New Roman" panose="02020603050405020304" pitchFamily="18" charset="0"/>
              </a:rPr>
              <a:t>坚持两项原则</a:t>
            </a:r>
            <a:r>
              <a:rPr lang="en-US" altLang="zh-CN" sz="2800" kern="100" dirty="0">
                <a:solidFill>
                  <a:srgbClr val="0000CC"/>
                </a:solidFill>
                <a:latin typeface="+mn-ea"/>
                <a:ea typeface="+mn-ea"/>
                <a:cs typeface="Times New Roman" panose="02020603050405020304" pitchFamily="18" charset="0"/>
              </a:rPr>
              <a:t>:</a:t>
            </a:r>
            <a:r>
              <a:rPr lang="zh-CN" altLang="en-US" sz="2800" kern="100" dirty="0">
                <a:solidFill>
                  <a:srgbClr val="0000CC"/>
                </a:solidFill>
                <a:latin typeface="+mn-ea"/>
                <a:ea typeface="+mn-ea"/>
                <a:cs typeface="Times New Roman" panose="02020603050405020304" pitchFamily="18" charset="0"/>
              </a:rPr>
              <a:t>可持续发展原则</a:t>
            </a:r>
            <a:endParaRPr lang="en-US" altLang="zh-CN" sz="2800" kern="100" dirty="0">
              <a:solidFill>
                <a:srgbClr val="0000CC"/>
              </a:solidFill>
              <a:latin typeface="+mn-ea"/>
              <a:ea typeface="+mn-ea"/>
              <a:cs typeface="Times New Roman" panose="02020603050405020304" pitchFamily="18" charset="0"/>
            </a:endParaRPr>
          </a:p>
          <a:p>
            <a:pPr>
              <a:defRPr/>
            </a:pPr>
            <a:r>
              <a:rPr lang="en-US" altLang="zh-CN" sz="2800" kern="100" dirty="0">
                <a:solidFill>
                  <a:srgbClr val="0000CC"/>
                </a:solidFill>
                <a:latin typeface="+mn-ea"/>
                <a:ea typeface="+mn-ea"/>
                <a:cs typeface="Times New Roman" panose="02020603050405020304" pitchFamily="18" charset="0"/>
              </a:rPr>
              <a:t>             </a:t>
            </a:r>
            <a:r>
              <a:rPr lang="zh-CN" altLang="en-US" sz="2800" kern="100" dirty="0">
                <a:solidFill>
                  <a:srgbClr val="0000CC"/>
                </a:solidFill>
                <a:latin typeface="+mn-ea"/>
                <a:ea typeface="+mn-ea"/>
                <a:cs typeface="Times New Roman" panose="02020603050405020304" pitchFamily="18" charset="0"/>
              </a:rPr>
              <a:t>理论联系实际原则</a:t>
            </a:r>
            <a:endParaRPr lang="en-US" altLang="zh-CN" sz="2800" kern="100" dirty="0">
              <a:solidFill>
                <a:srgbClr val="0000CC"/>
              </a:solidFill>
              <a:latin typeface="+mn-ea"/>
              <a:ea typeface="+mn-ea"/>
              <a:cs typeface="Times New Roman" panose="02020603050405020304" pitchFamily="18" charset="0"/>
            </a:endParaRPr>
          </a:p>
          <a:p>
            <a:pPr>
              <a:defRPr/>
            </a:pPr>
            <a:endParaRPr lang="en-US" altLang="zh-CN" sz="2800" kern="100" dirty="0">
              <a:solidFill>
                <a:srgbClr val="0000CC"/>
              </a:solidFill>
              <a:latin typeface="+mn-ea"/>
              <a:ea typeface="+mn-ea"/>
              <a:cs typeface="Times New Roman" panose="02020603050405020304" pitchFamily="18" charset="0"/>
            </a:endParaRPr>
          </a:p>
          <a:p>
            <a:pPr>
              <a:defRPr/>
            </a:pPr>
            <a:r>
              <a:rPr lang="zh-CN" altLang="en-US" sz="2800" kern="100" dirty="0">
                <a:solidFill>
                  <a:srgbClr val="0000CC"/>
                </a:solidFill>
                <a:latin typeface="+mn-ea"/>
                <a:ea typeface="+mn-ea"/>
                <a:cs typeface="Times New Roman" panose="02020603050405020304" pitchFamily="18" charset="0"/>
              </a:rPr>
              <a:t>专注三大特性</a:t>
            </a:r>
            <a:r>
              <a:rPr lang="en-US" altLang="zh-CN" sz="2800" kern="100" dirty="0">
                <a:solidFill>
                  <a:srgbClr val="0000CC"/>
                </a:solidFill>
                <a:latin typeface="+mn-ea"/>
                <a:ea typeface="+mn-ea"/>
                <a:cs typeface="Times New Roman" panose="02020603050405020304" pitchFamily="18" charset="0"/>
              </a:rPr>
              <a:t>:</a:t>
            </a:r>
            <a:r>
              <a:rPr lang="zh-CN" altLang="en-US" sz="2800" kern="100" dirty="0">
                <a:solidFill>
                  <a:srgbClr val="0000CC"/>
                </a:solidFill>
                <a:latin typeface="+mn-ea"/>
                <a:ea typeface="+mn-ea"/>
                <a:cs typeface="Times New Roman" panose="02020603050405020304" pitchFamily="18" charset="0"/>
              </a:rPr>
              <a:t>区域性（空间）</a:t>
            </a:r>
            <a:endParaRPr lang="en-US" altLang="zh-CN" sz="2800" kern="100" dirty="0">
              <a:solidFill>
                <a:srgbClr val="0000CC"/>
              </a:solidFill>
              <a:latin typeface="+mn-ea"/>
              <a:ea typeface="+mn-ea"/>
              <a:cs typeface="Times New Roman" panose="02020603050405020304" pitchFamily="18" charset="0"/>
            </a:endParaRPr>
          </a:p>
          <a:p>
            <a:pPr>
              <a:defRPr/>
            </a:pPr>
            <a:r>
              <a:rPr lang="en-US" altLang="zh-CN" sz="2800" kern="100" dirty="0">
                <a:solidFill>
                  <a:srgbClr val="0000CC"/>
                </a:solidFill>
                <a:latin typeface="+mn-ea"/>
                <a:ea typeface="+mn-ea"/>
                <a:cs typeface="Times New Roman" panose="02020603050405020304" pitchFamily="18" charset="0"/>
              </a:rPr>
              <a:t>             </a:t>
            </a:r>
            <a:r>
              <a:rPr lang="zh-CN" altLang="en-US" sz="2800" kern="100" dirty="0">
                <a:solidFill>
                  <a:srgbClr val="0000CC"/>
                </a:solidFill>
                <a:latin typeface="+mn-ea"/>
                <a:ea typeface="+mn-ea"/>
                <a:cs typeface="Times New Roman" panose="02020603050405020304" pitchFamily="18" charset="0"/>
              </a:rPr>
              <a:t>综合性</a:t>
            </a:r>
            <a:endParaRPr lang="en-US" altLang="zh-CN" sz="2800" kern="100" dirty="0">
              <a:solidFill>
                <a:srgbClr val="0000CC"/>
              </a:solidFill>
              <a:latin typeface="+mn-ea"/>
              <a:ea typeface="+mn-ea"/>
              <a:cs typeface="Times New Roman" panose="02020603050405020304" pitchFamily="18" charset="0"/>
            </a:endParaRPr>
          </a:p>
          <a:p>
            <a:pPr>
              <a:defRPr/>
            </a:pPr>
            <a:r>
              <a:rPr lang="en-US" altLang="zh-CN" sz="2800" kern="100" dirty="0">
                <a:solidFill>
                  <a:srgbClr val="0000CC"/>
                </a:solidFill>
                <a:latin typeface="+mn-ea"/>
                <a:ea typeface="+mn-ea"/>
                <a:cs typeface="Times New Roman" panose="02020603050405020304" pitchFamily="18" charset="0"/>
              </a:rPr>
              <a:t>             </a:t>
            </a:r>
            <a:r>
              <a:rPr lang="zh-CN" altLang="en-US" sz="2800" kern="100" dirty="0">
                <a:solidFill>
                  <a:srgbClr val="0000CC"/>
                </a:solidFill>
                <a:latin typeface="+mn-ea"/>
                <a:ea typeface="+mn-ea"/>
                <a:cs typeface="Times New Roman" panose="02020603050405020304" pitchFamily="18" charset="0"/>
              </a:rPr>
              <a:t>季节性（时间）</a:t>
            </a:r>
            <a:endParaRPr lang="en-US" altLang="zh-CN" sz="2800" kern="100" dirty="0">
              <a:solidFill>
                <a:srgbClr val="0000CC"/>
              </a:solidFill>
              <a:latin typeface="+mn-ea"/>
              <a:ea typeface="+mn-ea"/>
              <a:cs typeface="Times New Roman" panose="02020603050405020304" pitchFamily="18" charset="0"/>
            </a:endParaRPr>
          </a:p>
          <a:p>
            <a:pPr>
              <a:defRPr/>
            </a:pPr>
            <a:endParaRPr lang="en-US" altLang="zh-CN" sz="2800" kern="100" dirty="0">
              <a:solidFill>
                <a:srgbClr val="0000CC"/>
              </a:solidFill>
              <a:latin typeface="+mn-ea"/>
              <a:ea typeface="+mn-ea"/>
              <a:cs typeface="Times New Roman" panose="02020603050405020304" pitchFamily="18" charset="0"/>
            </a:endParaRPr>
          </a:p>
          <a:p>
            <a:pPr>
              <a:defRPr/>
            </a:pPr>
            <a:r>
              <a:rPr lang="zh-CN" altLang="en-US" sz="2800" kern="100" dirty="0">
                <a:solidFill>
                  <a:srgbClr val="0000CC"/>
                </a:solidFill>
                <a:latin typeface="+mn-ea"/>
                <a:ea typeface="+mn-ea"/>
                <a:cs typeface="Times New Roman" panose="02020603050405020304" pitchFamily="18" charset="0"/>
              </a:rPr>
              <a:t>培养四种能力</a:t>
            </a:r>
            <a:r>
              <a:rPr lang="en-US" altLang="zh-CN" sz="2800" kern="100" dirty="0">
                <a:solidFill>
                  <a:srgbClr val="0000CC"/>
                </a:solidFill>
                <a:latin typeface="+mn-ea"/>
                <a:ea typeface="+mn-ea"/>
                <a:cs typeface="Times New Roman" panose="02020603050405020304" pitchFamily="18" charset="0"/>
              </a:rPr>
              <a:t>:</a:t>
            </a:r>
            <a:r>
              <a:rPr lang="zh-CN" altLang="en-US" sz="2800" dirty="0">
                <a:solidFill>
                  <a:srgbClr val="0000CC"/>
                </a:solidFill>
                <a:latin typeface="+mn-ea"/>
                <a:ea typeface="+mn-ea"/>
              </a:rPr>
              <a:t>获取和解读地理信息的能力</a:t>
            </a:r>
            <a:endParaRPr lang="en-US" altLang="zh-CN" sz="2800" dirty="0">
              <a:solidFill>
                <a:srgbClr val="0000CC"/>
              </a:solidFill>
              <a:latin typeface="+mn-ea"/>
              <a:ea typeface="+mn-ea"/>
            </a:endParaRPr>
          </a:p>
          <a:p>
            <a:pPr>
              <a:defRPr/>
            </a:pPr>
            <a:r>
              <a:rPr lang="zh-CN" altLang="en-US" sz="2800" dirty="0">
                <a:solidFill>
                  <a:srgbClr val="0000CC"/>
                </a:solidFill>
                <a:latin typeface="+mn-ea"/>
                <a:ea typeface="+mn-ea"/>
              </a:rPr>
              <a:t>             调动和运用地理知识的能力</a:t>
            </a:r>
            <a:endParaRPr lang="en-US" altLang="zh-CN" sz="2800" dirty="0">
              <a:solidFill>
                <a:srgbClr val="0000CC"/>
              </a:solidFill>
              <a:latin typeface="+mn-ea"/>
              <a:ea typeface="+mn-ea"/>
            </a:endParaRPr>
          </a:p>
          <a:p>
            <a:pPr>
              <a:defRPr/>
            </a:pPr>
            <a:r>
              <a:rPr lang="zh-CN" altLang="en-US" sz="2800" dirty="0">
                <a:solidFill>
                  <a:srgbClr val="0000CC"/>
                </a:solidFill>
                <a:latin typeface="+mn-ea"/>
                <a:ea typeface="+mn-ea"/>
              </a:rPr>
              <a:t>             描述和阐释事物的能力</a:t>
            </a:r>
            <a:endParaRPr lang="en-US" altLang="zh-CN" sz="2800" dirty="0">
              <a:solidFill>
                <a:srgbClr val="0000CC"/>
              </a:solidFill>
              <a:latin typeface="+mn-ea"/>
              <a:ea typeface="+mn-ea"/>
            </a:endParaRPr>
          </a:p>
          <a:p>
            <a:pPr>
              <a:defRPr/>
            </a:pPr>
            <a:r>
              <a:rPr lang="zh-CN" altLang="en-US" sz="2800" dirty="0">
                <a:solidFill>
                  <a:srgbClr val="0000CC"/>
                </a:solidFill>
                <a:latin typeface="+mn-ea"/>
                <a:ea typeface="+mn-ea"/>
              </a:rPr>
              <a:t>             论证和探讨问题能力</a:t>
            </a:r>
          </a:p>
        </p:txBody>
      </p:sp>
      <p:sp>
        <p:nvSpPr>
          <p:cNvPr id="3" name="矩形 2"/>
          <p:cNvSpPr/>
          <p:nvPr/>
        </p:nvSpPr>
        <p:spPr>
          <a:xfrm>
            <a:off x="2662238" y="193675"/>
            <a:ext cx="7366000" cy="708025"/>
          </a:xfrm>
          <a:prstGeom prst="rect">
            <a:avLst/>
          </a:prstGeom>
        </p:spPr>
        <p:txBody>
          <a:bodyPr wrap="none">
            <a:spAutoFit/>
          </a:bodyPr>
          <a:lstStyle/>
          <a:p>
            <a:pPr>
              <a:defRPr/>
            </a:pPr>
            <a:r>
              <a:rPr lang="zh-CN" altLang="en-US" sz="4000" kern="100" dirty="0">
                <a:solidFill>
                  <a:srgbClr val="FF0000"/>
                </a:solidFill>
                <a:latin typeface="+mn-ea"/>
                <a:cs typeface="Times New Roman" panose="02020603050405020304" pitchFamily="18" charset="0"/>
              </a:rPr>
              <a:t>第四部分：地理教学的宏观视角</a:t>
            </a:r>
            <a:endParaRPr lang="zh-CN" alt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p:cTn id="14"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par>
                                <p:cTn id="24" presetID="53" presetClass="entr" presetSubtype="0" fill="hold" nodeType="with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 calcmode="lin" valueType="num">
                                      <p:cBhvr>
                                        <p:cTn id="26"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7"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8" dur="500"/>
                                        <p:tgtEl>
                                          <p:spTgt spid="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0" fill="hold"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p:cTn id="33"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34"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35" dur="500"/>
                                        <p:tgtEl>
                                          <p:spTgt spid="2">
                                            <p:txEl>
                                              <p:pRg st="5" end="5"/>
                                            </p:txEl>
                                          </p:spTgt>
                                        </p:tgtEl>
                                      </p:cBhvr>
                                    </p:animEffect>
                                  </p:childTnLst>
                                </p:cTn>
                              </p:par>
                              <p:par>
                                <p:cTn id="36" presetID="53" presetClass="entr" presetSubtype="0" fill="hold" nodeType="withEffect">
                                  <p:stCondLst>
                                    <p:cond delay="0"/>
                                  </p:stCondLst>
                                  <p:childTnLst>
                                    <p:set>
                                      <p:cBhvr>
                                        <p:cTn id="37" dur="1" fill="hold">
                                          <p:stCondLst>
                                            <p:cond delay="0"/>
                                          </p:stCondLst>
                                        </p:cTn>
                                        <p:tgtEl>
                                          <p:spTgt spid="2">
                                            <p:txEl>
                                              <p:pRg st="6" end="6"/>
                                            </p:txEl>
                                          </p:spTgt>
                                        </p:tgtEl>
                                        <p:attrNameLst>
                                          <p:attrName>style.visibility</p:attrName>
                                        </p:attrNameLst>
                                      </p:cBhvr>
                                      <p:to>
                                        <p:strVal val="visible"/>
                                      </p:to>
                                    </p:set>
                                    <p:anim calcmode="lin" valueType="num">
                                      <p:cBhvr>
                                        <p:cTn id="38"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9"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40" dur="500"/>
                                        <p:tgtEl>
                                          <p:spTgt spid="2">
                                            <p:txEl>
                                              <p:pRg st="6" end="6"/>
                                            </p:txEl>
                                          </p:spTgt>
                                        </p:tgtEl>
                                      </p:cBhvr>
                                    </p:animEffect>
                                  </p:childTnLst>
                                </p:cTn>
                              </p:par>
                              <p:par>
                                <p:cTn id="41" presetID="53" presetClass="entr" presetSubtype="0" fill="hold" nodeType="with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p:cTn id="43"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44"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45" dur="500"/>
                                        <p:tgtEl>
                                          <p:spTgt spid="2">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0" fill="hold" nodeType="clickEffect">
                                  <p:stCondLst>
                                    <p:cond delay="0"/>
                                  </p:stCondLst>
                                  <p:childTnLst>
                                    <p:set>
                                      <p:cBhvr>
                                        <p:cTn id="49" dur="1" fill="hold">
                                          <p:stCondLst>
                                            <p:cond delay="0"/>
                                          </p:stCondLst>
                                        </p:cTn>
                                        <p:tgtEl>
                                          <p:spTgt spid="2">
                                            <p:txEl>
                                              <p:pRg st="9" end="9"/>
                                            </p:txEl>
                                          </p:spTgt>
                                        </p:tgtEl>
                                        <p:attrNameLst>
                                          <p:attrName>style.visibility</p:attrName>
                                        </p:attrNameLst>
                                      </p:cBhvr>
                                      <p:to>
                                        <p:strVal val="visible"/>
                                      </p:to>
                                    </p:set>
                                    <p:anim calcmode="lin" valueType="num">
                                      <p:cBhvr>
                                        <p:cTn id="50" dur="500" fill="hold"/>
                                        <p:tgtEl>
                                          <p:spTgt spid="2">
                                            <p:txEl>
                                              <p:pRg st="9" end="9"/>
                                            </p:txEl>
                                          </p:spTgt>
                                        </p:tgtEl>
                                        <p:attrNameLst>
                                          <p:attrName>ppt_w</p:attrName>
                                        </p:attrNameLst>
                                      </p:cBhvr>
                                      <p:tavLst>
                                        <p:tav tm="0">
                                          <p:val>
                                            <p:fltVal val="0"/>
                                          </p:val>
                                        </p:tav>
                                        <p:tav tm="100000">
                                          <p:val>
                                            <p:strVal val="#ppt_w"/>
                                          </p:val>
                                        </p:tav>
                                      </p:tavLst>
                                    </p:anim>
                                    <p:anim calcmode="lin" valueType="num">
                                      <p:cBhvr>
                                        <p:cTn id="51" dur="500" fill="hold"/>
                                        <p:tgtEl>
                                          <p:spTgt spid="2">
                                            <p:txEl>
                                              <p:pRg st="9" end="9"/>
                                            </p:txEl>
                                          </p:spTgt>
                                        </p:tgtEl>
                                        <p:attrNameLst>
                                          <p:attrName>ppt_h</p:attrName>
                                        </p:attrNameLst>
                                      </p:cBhvr>
                                      <p:tavLst>
                                        <p:tav tm="0">
                                          <p:val>
                                            <p:fltVal val="0"/>
                                          </p:val>
                                        </p:tav>
                                        <p:tav tm="100000">
                                          <p:val>
                                            <p:strVal val="#ppt_h"/>
                                          </p:val>
                                        </p:tav>
                                      </p:tavLst>
                                    </p:anim>
                                    <p:animEffect transition="in" filter="fade">
                                      <p:cBhvr>
                                        <p:cTn id="52" dur="500"/>
                                        <p:tgtEl>
                                          <p:spTgt spid="2">
                                            <p:txEl>
                                              <p:pRg st="9" end="9"/>
                                            </p:txEl>
                                          </p:spTgt>
                                        </p:tgtEl>
                                      </p:cBhvr>
                                    </p:animEffect>
                                  </p:childTnLst>
                                </p:cTn>
                              </p:par>
                              <p:par>
                                <p:cTn id="53" presetID="53" presetClass="entr" presetSubtype="0" fill="hold" nodeType="withEffect">
                                  <p:stCondLst>
                                    <p:cond delay="0"/>
                                  </p:stCondLst>
                                  <p:childTnLst>
                                    <p:set>
                                      <p:cBhvr>
                                        <p:cTn id="54" dur="1" fill="hold">
                                          <p:stCondLst>
                                            <p:cond delay="0"/>
                                          </p:stCondLst>
                                        </p:cTn>
                                        <p:tgtEl>
                                          <p:spTgt spid="2">
                                            <p:txEl>
                                              <p:pRg st="10" end="10"/>
                                            </p:txEl>
                                          </p:spTgt>
                                        </p:tgtEl>
                                        <p:attrNameLst>
                                          <p:attrName>style.visibility</p:attrName>
                                        </p:attrNameLst>
                                      </p:cBhvr>
                                      <p:to>
                                        <p:strVal val="visible"/>
                                      </p:to>
                                    </p:set>
                                    <p:anim calcmode="lin" valueType="num">
                                      <p:cBhvr>
                                        <p:cTn id="55" dur="5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56" dur="500" fill="hold"/>
                                        <p:tgtEl>
                                          <p:spTgt spid="2">
                                            <p:txEl>
                                              <p:pRg st="10" end="10"/>
                                            </p:txEl>
                                          </p:spTgt>
                                        </p:tgtEl>
                                        <p:attrNameLst>
                                          <p:attrName>ppt_h</p:attrName>
                                        </p:attrNameLst>
                                      </p:cBhvr>
                                      <p:tavLst>
                                        <p:tav tm="0">
                                          <p:val>
                                            <p:fltVal val="0"/>
                                          </p:val>
                                        </p:tav>
                                        <p:tav tm="100000">
                                          <p:val>
                                            <p:strVal val="#ppt_h"/>
                                          </p:val>
                                        </p:tav>
                                      </p:tavLst>
                                    </p:anim>
                                    <p:animEffect transition="in" filter="fade">
                                      <p:cBhvr>
                                        <p:cTn id="57" dur="500"/>
                                        <p:tgtEl>
                                          <p:spTgt spid="2">
                                            <p:txEl>
                                              <p:pRg st="10" end="10"/>
                                            </p:txEl>
                                          </p:spTgt>
                                        </p:tgtEl>
                                      </p:cBhvr>
                                    </p:animEffect>
                                  </p:childTnLst>
                                </p:cTn>
                              </p:par>
                              <p:par>
                                <p:cTn id="58" presetID="53" presetClass="entr" presetSubtype="0" fill="hold" nodeType="withEffect">
                                  <p:stCondLst>
                                    <p:cond delay="0"/>
                                  </p:stCondLst>
                                  <p:childTnLst>
                                    <p:set>
                                      <p:cBhvr>
                                        <p:cTn id="59" dur="1" fill="hold">
                                          <p:stCondLst>
                                            <p:cond delay="0"/>
                                          </p:stCondLst>
                                        </p:cTn>
                                        <p:tgtEl>
                                          <p:spTgt spid="2">
                                            <p:txEl>
                                              <p:pRg st="11" end="11"/>
                                            </p:txEl>
                                          </p:spTgt>
                                        </p:tgtEl>
                                        <p:attrNameLst>
                                          <p:attrName>style.visibility</p:attrName>
                                        </p:attrNameLst>
                                      </p:cBhvr>
                                      <p:to>
                                        <p:strVal val="visible"/>
                                      </p:to>
                                    </p:set>
                                    <p:anim calcmode="lin" valueType="num">
                                      <p:cBhvr>
                                        <p:cTn id="60" dur="500" fill="hold"/>
                                        <p:tgtEl>
                                          <p:spTgt spid="2">
                                            <p:txEl>
                                              <p:pRg st="11" end="11"/>
                                            </p:txEl>
                                          </p:spTgt>
                                        </p:tgtEl>
                                        <p:attrNameLst>
                                          <p:attrName>ppt_w</p:attrName>
                                        </p:attrNameLst>
                                      </p:cBhvr>
                                      <p:tavLst>
                                        <p:tav tm="0">
                                          <p:val>
                                            <p:fltVal val="0"/>
                                          </p:val>
                                        </p:tav>
                                        <p:tav tm="100000">
                                          <p:val>
                                            <p:strVal val="#ppt_w"/>
                                          </p:val>
                                        </p:tav>
                                      </p:tavLst>
                                    </p:anim>
                                    <p:anim calcmode="lin" valueType="num">
                                      <p:cBhvr>
                                        <p:cTn id="61" dur="500" fill="hold"/>
                                        <p:tgtEl>
                                          <p:spTgt spid="2">
                                            <p:txEl>
                                              <p:pRg st="11" end="11"/>
                                            </p:txEl>
                                          </p:spTgt>
                                        </p:tgtEl>
                                        <p:attrNameLst>
                                          <p:attrName>ppt_h</p:attrName>
                                        </p:attrNameLst>
                                      </p:cBhvr>
                                      <p:tavLst>
                                        <p:tav tm="0">
                                          <p:val>
                                            <p:fltVal val="0"/>
                                          </p:val>
                                        </p:tav>
                                        <p:tav tm="100000">
                                          <p:val>
                                            <p:strVal val="#ppt_h"/>
                                          </p:val>
                                        </p:tav>
                                      </p:tavLst>
                                    </p:anim>
                                    <p:animEffect transition="in" filter="fade">
                                      <p:cBhvr>
                                        <p:cTn id="62" dur="500"/>
                                        <p:tgtEl>
                                          <p:spTgt spid="2">
                                            <p:txEl>
                                              <p:pRg st="11" end="11"/>
                                            </p:txEl>
                                          </p:spTgt>
                                        </p:tgtEl>
                                      </p:cBhvr>
                                    </p:animEffect>
                                  </p:childTnLst>
                                </p:cTn>
                              </p:par>
                              <p:par>
                                <p:cTn id="63" presetID="53" presetClass="entr" presetSubtype="0" fill="hold" nodeType="withEffect">
                                  <p:stCondLst>
                                    <p:cond delay="0"/>
                                  </p:stCondLst>
                                  <p:childTnLst>
                                    <p:set>
                                      <p:cBhvr>
                                        <p:cTn id="64" dur="1" fill="hold">
                                          <p:stCondLst>
                                            <p:cond delay="0"/>
                                          </p:stCondLst>
                                        </p:cTn>
                                        <p:tgtEl>
                                          <p:spTgt spid="2">
                                            <p:txEl>
                                              <p:pRg st="12" end="12"/>
                                            </p:txEl>
                                          </p:spTgt>
                                        </p:tgtEl>
                                        <p:attrNameLst>
                                          <p:attrName>style.visibility</p:attrName>
                                        </p:attrNameLst>
                                      </p:cBhvr>
                                      <p:to>
                                        <p:strVal val="visible"/>
                                      </p:to>
                                    </p:set>
                                    <p:anim calcmode="lin" valueType="num">
                                      <p:cBhvr>
                                        <p:cTn id="65" dur="500" fill="hold"/>
                                        <p:tgtEl>
                                          <p:spTgt spid="2">
                                            <p:txEl>
                                              <p:pRg st="12" end="12"/>
                                            </p:txEl>
                                          </p:spTgt>
                                        </p:tgtEl>
                                        <p:attrNameLst>
                                          <p:attrName>ppt_w</p:attrName>
                                        </p:attrNameLst>
                                      </p:cBhvr>
                                      <p:tavLst>
                                        <p:tav tm="0">
                                          <p:val>
                                            <p:fltVal val="0"/>
                                          </p:val>
                                        </p:tav>
                                        <p:tav tm="100000">
                                          <p:val>
                                            <p:strVal val="#ppt_w"/>
                                          </p:val>
                                        </p:tav>
                                      </p:tavLst>
                                    </p:anim>
                                    <p:anim calcmode="lin" valueType="num">
                                      <p:cBhvr>
                                        <p:cTn id="66" dur="500" fill="hold"/>
                                        <p:tgtEl>
                                          <p:spTgt spid="2">
                                            <p:txEl>
                                              <p:pRg st="12" end="12"/>
                                            </p:txEl>
                                          </p:spTgt>
                                        </p:tgtEl>
                                        <p:attrNameLst>
                                          <p:attrName>ppt_h</p:attrName>
                                        </p:attrNameLst>
                                      </p:cBhvr>
                                      <p:tavLst>
                                        <p:tav tm="0">
                                          <p:val>
                                            <p:fltVal val="0"/>
                                          </p:val>
                                        </p:tav>
                                        <p:tav tm="100000">
                                          <p:val>
                                            <p:strVal val="#ppt_h"/>
                                          </p:val>
                                        </p:tav>
                                      </p:tavLst>
                                    </p:anim>
                                    <p:animEffect transition="in" filter="fade">
                                      <p:cBhvr>
                                        <p:cTn id="67"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矩形 1"/>
          <p:cNvSpPr>
            <a:spLocks noChangeArrowheads="1"/>
          </p:cNvSpPr>
          <p:nvPr/>
        </p:nvSpPr>
        <p:spPr bwMode="auto">
          <a:xfrm>
            <a:off x="5218113" y="3960813"/>
            <a:ext cx="6270625" cy="1939925"/>
          </a:xfrm>
          <a:prstGeom prst="rect">
            <a:avLst/>
          </a:prstGeom>
          <a:noFill/>
          <a:ln w="9525">
            <a:noFill/>
            <a:miter lim="800000"/>
            <a:headEnd/>
            <a:tailEnd/>
          </a:ln>
        </p:spPr>
        <p:txBody>
          <a:bodyPr>
            <a:spAutoFit/>
          </a:bodyPr>
          <a:lstStyle/>
          <a:p>
            <a:r>
              <a:rPr lang="en-US" altLang="zh-CN">
                <a:solidFill>
                  <a:srgbClr val="000000"/>
                </a:solidFill>
                <a:latin typeface="宋体" charset="-122"/>
                <a:ea typeface="宋体" charset="-122"/>
              </a:rPr>
              <a:t>1.</a:t>
            </a:r>
            <a:r>
              <a:rPr lang="zh-CN" altLang="en-US">
                <a:solidFill>
                  <a:srgbClr val="000000"/>
                </a:solidFill>
                <a:latin typeface="宋体" charset="-122"/>
                <a:ea typeface="宋体" charset="-122"/>
              </a:rPr>
              <a:t>运用判断、归纳、演绎、比较和概括等方法论证问题</a:t>
            </a:r>
            <a:endParaRPr lang="en-US" altLang="zh-CN">
              <a:solidFill>
                <a:srgbClr val="000000"/>
              </a:solidFill>
              <a:latin typeface="宋体" charset="-122"/>
              <a:ea typeface="宋体" charset="-122"/>
            </a:endParaRPr>
          </a:p>
          <a:p>
            <a:r>
              <a:rPr lang="en-US" altLang="zh-CN">
                <a:solidFill>
                  <a:srgbClr val="000000"/>
                </a:solidFill>
                <a:latin typeface="宋体" charset="-122"/>
                <a:ea typeface="宋体" charset="-122"/>
              </a:rPr>
              <a:t>2</a:t>
            </a:r>
            <a:r>
              <a:rPr lang="zh-CN" altLang="en-US">
                <a:solidFill>
                  <a:srgbClr val="000000"/>
                </a:solidFill>
                <a:latin typeface="宋体" charset="-122"/>
                <a:ea typeface="宋体" charset="-122"/>
              </a:rPr>
              <a:t>．论证问题观点明确、表述清晰、逻辑严谨</a:t>
            </a:r>
            <a:r>
              <a:rPr lang="en-US" altLang="zh-CN">
                <a:solidFill>
                  <a:srgbClr val="000000"/>
                </a:solidFill>
                <a:latin typeface="宋体" charset="-122"/>
                <a:ea typeface="宋体" charset="-122"/>
              </a:rPr>
              <a:t>3</a:t>
            </a:r>
            <a:r>
              <a:rPr lang="zh-CN" altLang="en-US">
                <a:solidFill>
                  <a:srgbClr val="000000"/>
                </a:solidFill>
                <a:latin typeface="宋体" charset="-122"/>
                <a:ea typeface="宋体" charset="-122"/>
              </a:rPr>
              <a:t>．综合运用相关学科的原理与方法论证和探讨问题，体现创新性思维</a:t>
            </a:r>
            <a:endParaRPr lang="zh-CN" altLang="en-US"/>
          </a:p>
        </p:txBody>
      </p:sp>
      <p:sp>
        <p:nvSpPr>
          <p:cNvPr id="45058" name="矩形 2"/>
          <p:cNvSpPr>
            <a:spLocks noChangeArrowheads="1"/>
          </p:cNvSpPr>
          <p:nvPr/>
        </p:nvSpPr>
        <p:spPr bwMode="auto">
          <a:xfrm>
            <a:off x="5218113" y="1270000"/>
            <a:ext cx="7205662" cy="1568450"/>
          </a:xfrm>
          <a:prstGeom prst="rect">
            <a:avLst/>
          </a:prstGeom>
          <a:noFill/>
          <a:ln w="9525">
            <a:noFill/>
            <a:miter lim="800000"/>
            <a:headEnd/>
            <a:tailEnd/>
          </a:ln>
        </p:spPr>
        <p:txBody>
          <a:bodyPr>
            <a:spAutoFit/>
          </a:bodyPr>
          <a:lstStyle/>
          <a:p>
            <a:r>
              <a:rPr lang="en-US" altLang="zh-CN">
                <a:solidFill>
                  <a:srgbClr val="000000"/>
                </a:solidFill>
                <a:latin typeface="宋体" charset="-122"/>
                <a:ea typeface="宋体" charset="-122"/>
              </a:rPr>
              <a:t>1</a:t>
            </a:r>
            <a:r>
              <a:rPr lang="zh-CN" altLang="en-US">
                <a:solidFill>
                  <a:srgbClr val="000000"/>
                </a:solidFill>
                <a:latin typeface="宋体" charset="-122"/>
                <a:ea typeface="宋体" charset="-122"/>
              </a:rPr>
              <a:t>．正确表述地理现象、准确描述和解释事物特征</a:t>
            </a:r>
            <a:r>
              <a:rPr lang="en-US" altLang="zh-CN">
                <a:solidFill>
                  <a:srgbClr val="000000"/>
                </a:solidFill>
                <a:latin typeface="宋体" charset="-122"/>
                <a:ea typeface="宋体" charset="-122"/>
              </a:rPr>
              <a:t>2</a:t>
            </a:r>
            <a:r>
              <a:rPr lang="zh-CN" altLang="en-US">
                <a:solidFill>
                  <a:srgbClr val="000000"/>
                </a:solidFill>
                <a:latin typeface="宋体" charset="-122"/>
                <a:ea typeface="宋体" charset="-122"/>
              </a:rPr>
              <a:t>．把握事物的本质和规律，并作出正确阐释</a:t>
            </a:r>
            <a:endParaRPr lang="en-US" altLang="zh-CN">
              <a:solidFill>
                <a:srgbClr val="000000"/>
              </a:solidFill>
              <a:latin typeface="宋体" charset="-122"/>
              <a:ea typeface="宋体" charset="-122"/>
            </a:endParaRPr>
          </a:p>
          <a:p>
            <a:r>
              <a:rPr lang="en-US" altLang="zh-CN">
                <a:solidFill>
                  <a:srgbClr val="000000"/>
                </a:solidFill>
                <a:latin typeface="宋体" charset="-122"/>
                <a:ea typeface="宋体" charset="-122"/>
              </a:rPr>
              <a:t>3.</a:t>
            </a:r>
            <a:r>
              <a:rPr lang="zh-CN" altLang="en-US">
                <a:solidFill>
                  <a:srgbClr val="000000"/>
                </a:solidFill>
                <a:latin typeface="宋体" charset="-122"/>
                <a:ea typeface="宋体" charset="-122"/>
              </a:rPr>
              <a:t>辨证地、历史地考察事物，对事物进行学科的和跨学科的描述与阐释</a:t>
            </a:r>
            <a:endParaRPr lang="zh-CN" altLang="en-US"/>
          </a:p>
        </p:txBody>
      </p:sp>
      <p:sp>
        <p:nvSpPr>
          <p:cNvPr id="45059" name="矩形 3"/>
          <p:cNvSpPr>
            <a:spLocks noChangeArrowheads="1"/>
          </p:cNvSpPr>
          <p:nvPr/>
        </p:nvSpPr>
        <p:spPr bwMode="auto">
          <a:xfrm>
            <a:off x="722313" y="1270000"/>
            <a:ext cx="3095625" cy="1200150"/>
          </a:xfrm>
          <a:prstGeom prst="rect">
            <a:avLst/>
          </a:prstGeom>
          <a:noFill/>
          <a:ln w="9525">
            <a:noFill/>
            <a:miter lim="800000"/>
            <a:headEnd/>
            <a:tailEnd/>
          </a:ln>
        </p:spPr>
        <p:txBody>
          <a:bodyPr>
            <a:spAutoFit/>
          </a:bodyPr>
          <a:lstStyle/>
          <a:p>
            <a:r>
              <a:rPr lang="en-US" altLang="zh-CN">
                <a:solidFill>
                  <a:srgbClr val="000000"/>
                </a:solidFill>
                <a:latin typeface="宋体" charset="-122"/>
                <a:ea typeface="宋体" charset="-122"/>
              </a:rPr>
              <a:t>1</a:t>
            </a:r>
            <a:r>
              <a:rPr lang="zh-CN" altLang="en-US">
                <a:solidFill>
                  <a:srgbClr val="000000"/>
                </a:solidFill>
                <a:latin typeface="宋体" charset="-122"/>
                <a:ea typeface="宋体" charset="-122"/>
              </a:rPr>
              <a:t>．获取地理信息</a:t>
            </a:r>
            <a:r>
              <a:rPr lang="en-US" altLang="zh-CN">
                <a:solidFill>
                  <a:srgbClr val="000000"/>
                </a:solidFill>
                <a:latin typeface="宋体" charset="-122"/>
                <a:ea typeface="宋体" charset="-122"/>
              </a:rPr>
              <a:t>2</a:t>
            </a:r>
            <a:r>
              <a:rPr lang="zh-CN" altLang="en-US">
                <a:solidFill>
                  <a:srgbClr val="000000"/>
                </a:solidFill>
                <a:latin typeface="宋体" charset="-122"/>
                <a:ea typeface="宋体" charset="-122"/>
              </a:rPr>
              <a:t>．提炼地理信息</a:t>
            </a:r>
            <a:r>
              <a:rPr lang="en-US" altLang="zh-CN">
                <a:solidFill>
                  <a:srgbClr val="000000"/>
                </a:solidFill>
                <a:latin typeface="宋体" charset="-122"/>
                <a:ea typeface="宋体" charset="-122"/>
              </a:rPr>
              <a:t>3</a:t>
            </a:r>
            <a:r>
              <a:rPr lang="zh-CN" altLang="en-US">
                <a:solidFill>
                  <a:srgbClr val="000000"/>
                </a:solidFill>
                <a:latin typeface="宋体" charset="-122"/>
                <a:ea typeface="宋体" charset="-122"/>
              </a:rPr>
              <a:t>．解读地理信息</a:t>
            </a:r>
            <a:endParaRPr lang="zh-CN" altLang="en-US"/>
          </a:p>
        </p:txBody>
      </p:sp>
      <p:sp>
        <p:nvSpPr>
          <p:cNvPr id="45060" name="矩形 4"/>
          <p:cNvSpPr>
            <a:spLocks noChangeArrowheads="1"/>
          </p:cNvSpPr>
          <p:nvPr/>
        </p:nvSpPr>
        <p:spPr bwMode="auto">
          <a:xfrm>
            <a:off x="423863" y="3960813"/>
            <a:ext cx="4402137" cy="1200150"/>
          </a:xfrm>
          <a:prstGeom prst="rect">
            <a:avLst/>
          </a:prstGeom>
          <a:noFill/>
          <a:ln w="9525">
            <a:noFill/>
            <a:miter lim="800000"/>
            <a:headEnd/>
            <a:tailEnd/>
          </a:ln>
        </p:spPr>
        <p:txBody>
          <a:bodyPr>
            <a:spAutoFit/>
          </a:bodyPr>
          <a:lstStyle/>
          <a:p>
            <a:r>
              <a:rPr lang="en-US" altLang="zh-CN">
                <a:solidFill>
                  <a:srgbClr val="000000"/>
                </a:solidFill>
                <a:latin typeface="宋体" charset="-122"/>
                <a:ea typeface="宋体" charset="-122"/>
              </a:rPr>
              <a:t>1</a:t>
            </a:r>
            <a:r>
              <a:rPr lang="zh-CN" altLang="en-US">
                <a:solidFill>
                  <a:srgbClr val="000000"/>
                </a:solidFill>
                <a:latin typeface="宋体" charset="-122"/>
                <a:ea typeface="宋体" charset="-122"/>
              </a:rPr>
              <a:t>．正确建立知识与试题联系</a:t>
            </a:r>
            <a:r>
              <a:rPr lang="en-US" altLang="zh-CN">
                <a:solidFill>
                  <a:srgbClr val="000000"/>
                </a:solidFill>
                <a:latin typeface="宋体" charset="-122"/>
                <a:ea typeface="宋体" charset="-122"/>
              </a:rPr>
              <a:t>2</a:t>
            </a:r>
            <a:r>
              <a:rPr lang="zh-CN" altLang="en-US">
                <a:solidFill>
                  <a:srgbClr val="000000"/>
                </a:solidFill>
                <a:latin typeface="宋体" charset="-122"/>
                <a:ea typeface="宋体" charset="-122"/>
              </a:rPr>
              <a:t>．准确地运用知识和信息</a:t>
            </a:r>
            <a:r>
              <a:rPr lang="en-US" altLang="zh-CN">
                <a:solidFill>
                  <a:srgbClr val="000000"/>
                </a:solidFill>
                <a:latin typeface="宋体" charset="-122"/>
                <a:ea typeface="宋体" charset="-122"/>
              </a:rPr>
              <a:t>3</a:t>
            </a:r>
            <a:r>
              <a:rPr lang="zh-CN" altLang="en-US">
                <a:solidFill>
                  <a:srgbClr val="000000"/>
                </a:solidFill>
                <a:latin typeface="宋体" charset="-122"/>
                <a:ea typeface="宋体" charset="-122"/>
              </a:rPr>
              <a:t>．运用知识原理分析问题</a:t>
            </a:r>
            <a:endParaRPr lang="zh-CN" altLang="en-US"/>
          </a:p>
        </p:txBody>
      </p:sp>
      <p:sp>
        <p:nvSpPr>
          <p:cNvPr id="45061" name="矩形 5"/>
          <p:cNvSpPr>
            <a:spLocks noChangeArrowheads="1"/>
          </p:cNvSpPr>
          <p:nvPr/>
        </p:nvSpPr>
        <p:spPr bwMode="auto">
          <a:xfrm>
            <a:off x="434975" y="323850"/>
            <a:ext cx="3897313" cy="461963"/>
          </a:xfrm>
          <a:prstGeom prst="rect">
            <a:avLst/>
          </a:prstGeom>
          <a:noFill/>
          <a:ln w="9525">
            <a:noFill/>
            <a:miter lim="800000"/>
            <a:headEnd/>
            <a:tailEnd/>
          </a:ln>
        </p:spPr>
        <p:txBody>
          <a:bodyPr>
            <a:spAutoFit/>
          </a:bodyPr>
          <a:lstStyle/>
          <a:p>
            <a:r>
              <a:rPr lang="zh-CN" altLang="en-US">
                <a:solidFill>
                  <a:srgbClr val="FF0000"/>
                </a:solidFill>
                <a:latin typeface="宋体" charset="-122"/>
                <a:ea typeface="宋体" charset="-122"/>
              </a:rPr>
              <a:t>获取和解读地理信息的能力</a:t>
            </a:r>
            <a:endParaRPr lang="zh-CN" altLang="en-US">
              <a:solidFill>
                <a:srgbClr val="FF0000"/>
              </a:solidFill>
            </a:endParaRPr>
          </a:p>
        </p:txBody>
      </p:sp>
      <p:sp>
        <p:nvSpPr>
          <p:cNvPr id="45062" name="矩形 6"/>
          <p:cNvSpPr>
            <a:spLocks noChangeArrowheads="1"/>
          </p:cNvSpPr>
          <p:nvPr/>
        </p:nvSpPr>
        <p:spPr bwMode="auto">
          <a:xfrm>
            <a:off x="423863" y="3206750"/>
            <a:ext cx="3897312" cy="460375"/>
          </a:xfrm>
          <a:prstGeom prst="rect">
            <a:avLst/>
          </a:prstGeom>
          <a:noFill/>
          <a:ln w="9525">
            <a:noFill/>
            <a:miter lim="800000"/>
            <a:headEnd/>
            <a:tailEnd/>
          </a:ln>
        </p:spPr>
        <p:txBody>
          <a:bodyPr wrap="none">
            <a:spAutoFit/>
          </a:bodyPr>
          <a:lstStyle/>
          <a:p>
            <a:r>
              <a:rPr lang="zh-CN" altLang="en-US">
                <a:solidFill>
                  <a:srgbClr val="FF0000"/>
                </a:solidFill>
                <a:latin typeface="宋体" charset="-122"/>
                <a:ea typeface="宋体" charset="-122"/>
              </a:rPr>
              <a:t>调动和运用地理知识的能力</a:t>
            </a:r>
            <a:endParaRPr lang="zh-CN" altLang="en-US">
              <a:solidFill>
                <a:srgbClr val="FF0000"/>
              </a:solidFill>
            </a:endParaRPr>
          </a:p>
        </p:txBody>
      </p:sp>
      <p:sp>
        <p:nvSpPr>
          <p:cNvPr id="45063" name="矩形 7"/>
          <p:cNvSpPr>
            <a:spLocks noChangeArrowheads="1"/>
          </p:cNvSpPr>
          <p:nvPr/>
        </p:nvSpPr>
        <p:spPr bwMode="auto">
          <a:xfrm>
            <a:off x="5692775" y="323850"/>
            <a:ext cx="3278188" cy="461963"/>
          </a:xfrm>
          <a:prstGeom prst="rect">
            <a:avLst/>
          </a:prstGeom>
          <a:noFill/>
          <a:ln w="9525">
            <a:noFill/>
            <a:miter lim="800000"/>
            <a:headEnd/>
            <a:tailEnd/>
          </a:ln>
        </p:spPr>
        <p:txBody>
          <a:bodyPr wrap="none">
            <a:spAutoFit/>
          </a:bodyPr>
          <a:lstStyle/>
          <a:p>
            <a:r>
              <a:rPr lang="zh-CN" altLang="en-US">
                <a:solidFill>
                  <a:srgbClr val="FF0000"/>
                </a:solidFill>
                <a:latin typeface="宋体" charset="-122"/>
                <a:ea typeface="宋体" charset="-122"/>
              </a:rPr>
              <a:t>描述和阐释事物的能力</a:t>
            </a:r>
            <a:endParaRPr lang="zh-CN" altLang="en-US">
              <a:solidFill>
                <a:srgbClr val="FF0000"/>
              </a:solidFill>
            </a:endParaRPr>
          </a:p>
        </p:txBody>
      </p:sp>
      <p:sp>
        <p:nvSpPr>
          <p:cNvPr id="45064" name="矩形 8"/>
          <p:cNvSpPr>
            <a:spLocks noChangeArrowheads="1"/>
          </p:cNvSpPr>
          <p:nvPr/>
        </p:nvSpPr>
        <p:spPr bwMode="auto">
          <a:xfrm>
            <a:off x="5692775" y="3206750"/>
            <a:ext cx="2968625" cy="460375"/>
          </a:xfrm>
          <a:prstGeom prst="rect">
            <a:avLst/>
          </a:prstGeom>
          <a:noFill/>
          <a:ln w="9525">
            <a:noFill/>
            <a:miter lim="800000"/>
            <a:headEnd/>
            <a:tailEnd/>
          </a:ln>
        </p:spPr>
        <p:txBody>
          <a:bodyPr wrap="none">
            <a:spAutoFit/>
          </a:bodyPr>
          <a:lstStyle/>
          <a:p>
            <a:r>
              <a:rPr lang="zh-CN" altLang="en-US">
                <a:solidFill>
                  <a:srgbClr val="FF0000"/>
                </a:solidFill>
                <a:latin typeface="宋体" charset="-122"/>
                <a:ea typeface="宋体" charset="-122"/>
              </a:rPr>
              <a:t>论证和探讨问题能力</a:t>
            </a:r>
            <a:endParaRPr lang="zh-CN" altLang="en-US">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5061">
                                            <p:txEl>
                                              <p:pRg st="0" end="0"/>
                                            </p:txEl>
                                          </p:spTgt>
                                        </p:tgtEl>
                                        <p:attrNameLst>
                                          <p:attrName>style.visibility</p:attrName>
                                        </p:attrNameLst>
                                      </p:cBhvr>
                                      <p:to>
                                        <p:strVal val="visible"/>
                                      </p:to>
                                    </p:set>
                                    <p:anim calcmode="lin" valueType="num">
                                      <p:cBhvr>
                                        <p:cTn id="7" dur="500" fill="hold"/>
                                        <p:tgtEl>
                                          <p:spTgt spid="4506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506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506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5063">
                                            <p:txEl>
                                              <p:pRg st="0" end="0"/>
                                            </p:txEl>
                                          </p:spTgt>
                                        </p:tgtEl>
                                        <p:attrNameLst>
                                          <p:attrName>style.visibility</p:attrName>
                                        </p:attrNameLst>
                                      </p:cBhvr>
                                      <p:to>
                                        <p:strVal val="visible"/>
                                      </p:to>
                                    </p:set>
                                    <p:anim calcmode="lin" valueType="num">
                                      <p:cBhvr>
                                        <p:cTn id="14" dur="500" fill="hold"/>
                                        <p:tgtEl>
                                          <p:spTgt spid="4506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506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506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5062">
                                            <p:txEl>
                                              <p:pRg st="0" end="0"/>
                                            </p:txEl>
                                          </p:spTgt>
                                        </p:tgtEl>
                                        <p:attrNameLst>
                                          <p:attrName>style.visibility</p:attrName>
                                        </p:attrNameLst>
                                      </p:cBhvr>
                                      <p:to>
                                        <p:strVal val="visible"/>
                                      </p:to>
                                    </p:set>
                                    <p:anim calcmode="lin" valueType="num">
                                      <p:cBhvr>
                                        <p:cTn id="21" dur="500" fill="hold"/>
                                        <p:tgtEl>
                                          <p:spTgt spid="45062">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5062">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4506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45064">
                                            <p:txEl>
                                              <p:pRg st="0" end="0"/>
                                            </p:txEl>
                                          </p:spTgt>
                                        </p:tgtEl>
                                        <p:attrNameLst>
                                          <p:attrName>style.visibility</p:attrName>
                                        </p:attrNameLst>
                                      </p:cBhvr>
                                      <p:to>
                                        <p:strVal val="visible"/>
                                      </p:to>
                                    </p:set>
                                    <p:anim calcmode="lin" valueType="num">
                                      <p:cBhvr>
                                        <p:cTn id="28" dur="500" fill="hold"/>
                                        <p:tgtEl>
                                          <p:spTgt spid="45064">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45064">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4506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45059"/>
                                        </p:tgtEl>
                                        <p:attrNameLst>
                                          <p:attrName>style.visibility</p:attrName>
                                        </p:attrNameLst>
                                      </p:cBhvr>
                                      <p:to>
                                        <p:strVal val="visible"/>
                                      </p:to>
                                    </p:set>
                                    <p:anim calcmode="lin" valueType="num">
                                      <p:cBhvr>
                                        <p:cTn id="35" dur="500" fill="hold"/>
                                        <p:tgtEl>
                                          <p:spTgt spid="45059"/>
                                        </p:tgtEl>
                                        <p:attrNameLst>
                                          <p:attrName>ppt_w</p:attrName>
                                        </p:attrNameLst>
                                      </p:cBhvr>
                                      <p:tavLst>
                                        <p:tav tm="0">
                                          <p:val>
                                            <p:fltVal val="0"/>
                                          </p:val>
                                        </p:tav>
                                        <p:tav tm="100000">
                                          <p:val>
                                            <p:strVal val="#ppt_w"/>
                                          </p:val>
                                        </p:tav>
                                      </p:tavLst>
                                    </p:anim>
                                    <p:anim calcmode="lin" valueType="num">
                                      <p:cBhvr>
                                        <p:cTn id="36" dur="500" fill="hold"/>
                                        <p:tgtEl>
                                          <p:spTgt spid="45059"/>
                                        </p:tgtEl>
                                        <p:attrNameLst>
                                          <p:attrName>ppt_h</p:attrName>
                                        </p:attrNameLst>
                                      </p:cBhvr>
                                      <p:tavLst>
                                        <p:tav tm="0">
                                          <p:val>
                                            <p:fltVal val="0"/>
                                          </p:val>
                                        </p:tav>
                                        <p:tav tm="100000">
                                          <p:val>
                                            <p:strVal val="#ppt_h"/>
                                          </p:val>
                                        </p:tav>
                                      </p:tavLst>
                                    </p:anim>
                                    <p:animEffect transition="in" filter="fade">
                                      <p:cBhvr>
                                        <p:cTn id="37" dur="500"/>
                                        <p:tgtEl>
                                          <p:spTgt spid="4505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45058"/>
                                        </p:tgtEl>
                                        <p:attrNameLst>
                                          <p:attrName>style.visibility</p:attrName>
                                        </p:attrNameLst>
                                      </p:cBhvr>
                                      <p:to>
                                        <p:strVal val="visible"/>
                                      </p:to>
                                    </p:set>
                                    <p:anim calcmode="lin" valueType="num">
                                      <p:cBhvr>
                                        <p:cTn id="42" dur="500" fill="hold"/>
                                        <p:tgtEl>
                                          <p:spTgt spid="45058"/>
                                        </p:tgtEl>
                                        <p:attrNameLst>
                                          <p:attrName>ppt_w</p:attrName>
                                        </p:attrNameLst>
                                      </p:cBhvr>
                                      <p:tavLst>
                                        <p:tav tm="0">
                                          <p:val>
                                            <p:fltVal val="0"/>
                                          </p:val>
                                        </p:tav>
                                        <p:tav tm="100000">
                                          <p:val>
                                            <p:strVal val="#ppt_w"/>
                                          </p:val>
                                        </p:tav>
                                      </p:tavLst>
                                    </p:anim>
                                    <p:anim calcmode="lin" valueType="num">
                                      <p:cBhvr>
                                        <p:cTn id="43" dur="500" fill="hold"/>
                                        <p:tgtEl>
                                          <p:spTgt spid="45058"/>
                                        </p:tgtEl>
                                        <p:attrNameLst>
                                          <p:attrName>ppt_h</p:attrName>
                                        </p:attrNameLst>
                                      </p:cBhvr>
                                      <p:tavLst>
                                        <p:tav tm="0">
                                          <p:val>
                                            <p:fltVal val="0"/>
                                          </p:val>
                                        </p:tav>
                                        <p:tav tm="100000">
                                          <p:val>
                                            <p:strVal val="#ppt_h"/>
                                          </p:val>
                                        </p:tav>
                                      </p:tavLst>
                                    </p:anim>
                                    <p:animEffect transition="in" filter="fade">
                                      <p:cBhvr>
                                        <p:cTn id="44" dur="500"/>
                                        <p:tgtEl>
                                          <p:spTgt spid="45058"/>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45060"/>
                                        </p:tgtEl>
                                        <p:attrNameLst>
                                          <p:attrName>style.visibility</p:attrName>
                                        </p:attrNameLst>
                                      </p:cBhvr>
                                      <p:to>
                                        <p:strVal val="visible"/>
                                      </p:to>
                                    </p:set>
                                    <p:anim calcmode="lin" valueType="num">
                                      <p:cBhvr>
                                        <p:cTn id="49" dur="500" fill="hold"/>
                                        <p:tgtEl>
                                          <p:spTgt spid="45060"/>
                                        </p:tgtEl>
                                        <p:attrNameLst>
                                          <p:attrName>ppt_w</p:attrName>
                                        </p:attrNameLst>
                                      </p:cBhvr>
                                      <p:tavLst>
                                        <p:tav tm="0">
                                          <p:val>
                                            <p:fltVal val="0"/>
                                          </p:val>
                                        </p:tav>
                                        <p:tav tm="100000">
                                          <p:val>
                                            <p:strVal val="#ppt_w"/>
                                          </p:val>
                                        </p:tav>
                                      </p:tavLst>
                                    </p:anim>
                                    <p:anim calcmode="lin" valueType="num">
                                      <p:cBhvr>
                                        <p:cTn id="50" dur="500" fill="hold"/>
                                        <p:tgtEl>
                                          <p:spTgt spid="45060"/>
                                        </p:tgtEl>
                                        <p:attrNameLst>
                                          <p:attrName>ppt_h</p:attrName>
                                        </p:attrNameLst>
                                      </p:cBhvr>
                                      <p:tavLst>
                                        <p:tav tm="0">
                                          <p:val>
                                            <p:fltVal val="0"/>
                                          </p:val>
                                        </p:tav>
                                        <p:tav tm="100000">
                                          <p:val>
                                            <p:strVal val="#ppt_h"/>
                                          </p:val>
                                        </p:tav>
                                      </p:tavLst>
                                    </p:anim>
                                    <p:animEffect transition="in" filter="fade">
                                      <p:cBhvr>
                                        <p:cTn id="51" dur="500"/>
                                        <p:tgtEl>
                                          <p:spTgt spid="45060"/>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45057"/>
                                        </p:tgtEl>
                                        <p:attrNameLst>
                                          <p:attrName>style.visibility</p:attrName>
                                        </p:attrNameLst>
                                      </p:cBhvr>
                                      <p:to>
                                        <p:strVal val="visible"/>
                                      </p:to>
                                    </p:set>
                                    <p:anim calcmode="lin" valueType="num">
                                      <p:cBhvr>
                                        <p:cTn id="56" dur="500" fill="hold"/>
                                        <p:tgtEl>
                                          <p:spTgt spid="45057"/>
                                        </p:tgtEl>
                                        <p:attrNameLst>
                                          <p:attrName>ppt_w</p:attrName>
                                        </p:attrNameLst>
                                      </p:cBhvr>
                                      <p:tavLst>
                                        <p:tav tm="0">
                                          <p:val>
                                            <p:fltVal val="0"/>
                                          </p:val>
                                        </p:tav>
                                        <p:tav tm="100000">
                                          <p:val>
                                            <p:strVal val="#ppt_w"/>
                                          </p:val>
                                        </p:tav>
                                      </p:tavLst>
                                    </p:anim>
                                    <p:anim calcmode="lin" valueType="num">
                                      <p:cBhvr>
                                        <p:cTn id="57" dur="500" fill="hold"/>
                                        <p:tgtEl>
                                          <p:spTgt spid="45057"/>
                                        </p:tgtEl>
                                        <p:attrNameLst>
                                          <p:attrName>ppt_h</p:attrName>
                                        </p:attrNameLst>
                                      </p:cBhvr>
                                      <p:tavLst>
                                        <p:tav tm="0">
                                          <p:val>
                                            <p:fltVal val="0"/>
                                          </p:val>
                                        </p:tav>
                                        <p:tav tm="100000">
                                          <p:val>
                                            <p:strVal val="#ppt_h"/>
                                          </p:val>
                                        </p:tav>
                                      </p:tavLst>
                                    </p:anim>
                                    <p:animEffect transition="in" filter="fade">
                                      <p:cBhvr>
                                        <p:cTn id="58" dur="500"/>
                                        <p:tgtEl>
                                          <p:spTgt spid="45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7" grpId="0"/>
      <p:bldP spid="45058" grpId="0"/>
      <p:bldP spid="45059" grpId="0"/>
      <p:bldP spid="4506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1077913" y="3735388"/>
            <a:ext cx="9812337" cy="1014412"/>
          </a:xfrm>
          <a:prstGeom prst="rect">
            <a:avLst/>
          </a:prstGeom>
          <a:noFill/>
          <a:ln w="9525">
            <a:noFill/>
            <a:miter lim="800000"/>
            <a:headEnd/>
            <a:tailEnd/>
          </a:ln>
        </p:spPr>
        <p:txBody>
          <a:bodyPr>
            <a:spAutoFit/>
          </a:bodyPr>
          <a:lstStyle/>
          <a:p>
            <a:r>
              <a:rPr lang="zh-CN" altLang="en-US" sz="6000">
                <a:solidFill>
                  <a:srgbClr val="FF0000"/>
                </a:solidFill>
              </a:rPr>
              <a:t>欢迎各位专家同仁批评指正</a:t>
            </a:r>
          </a:p>
        </p:txBody>
      </p:sp>
      <p:sp>
        <p:nvSpPr>
          <p:cNvPr id="3" name="矩形 2"/>
          <p:cNvSpPr/>
          <p:nvPr/>
        </p:nvSpPr>
        <p:spPr>
          <a:xfrm>
            <a:off x="1654175" y="2366963"/>
            <a:ext cx="8494713" cy="923925"/>
          </a:xfrm>
          <a:prstGeom prst="rect">
            <a:avLst/>
          </a:prstGeom>
          <a:noFill/>
        </p:spPr>
        <p:txBody>
          <a:bodyPr wrap="none">
            <a:spAutoFit/>
          </a:bodyPr>
          <a:lstStyle/>
          <a:p>
            <a:pPr algn="ctr">
              <a:defRPr/>
            </a:pPr>
            <a:r>
              <a:rPr lang="zh-CN" altLang="en-US" sz="5400" b="0" dirty="0">
                <a:ln w="0"/>
                <a:solidFill>
                  <a:srgbClr val="0000CC"/>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欢迎各位专家同仁批评指正</a:t>
            </a:r>
            <a:endParaRPr lang="zh-CN" altLang="en-US" sz="5400" b="0" dirty="0">
              <a:ln w="0"/>
              <a:solidFill>
                <a:srgbClr val="0000CC"/>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circle(in)">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1029</TotalTime>
  <Words>3156</Words>
  <Application>Microsoft Office PowerPoint</Application>
  <PresentationFormat>宽屏</PresentationFormat>
  <Paragraphs>357</Paragraphs>
  <Slides>33</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33</vt:i4>
      </vt:variant>
    </vt:vector>
  </HeadingPairs>
  <TitlesOfParts>
    <vt:vector size="43" baseType="lpstr">
      <vt:lpstr>黑体</vt:lpstr>
      <vt:lpstr>华文隶书</vt:lpstr>
      <vt:lpstr>楷体_GB2312</vt:lpstr>
      <vt:lpstr>宋体</vt:lpstr>
      <vt:lpstr>微软雅黑</vt:lpstr>
      <vt:lpstr>Arial</vt:lpstr>
      <vt:lpstr>Calibri</vt:lpstr>
      <vt:lpstr>Calibri 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产业转移对区域发展影响之促进产业结构调整</vt:lpstr>
      <vt:lpstr>PowerPoint 演示文稿</vt:lpstr>
      <vt:lpstr>PowerPoint 演示文稿</vt:lpstr>
      <vt:lpstr>期中考试试题：热带雨林为什么被称为“长着绿色森林的荒漠”？ 4分</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任晓宇</dc:creator>
  <cp:lastModifiedBy>任晓宇</cp:lastModifiedBy>
  <cp:revision>56</cp:revision>
  <dcterms:created xsi:type="dcterms:W3CDTF">2015-12-02T15:25:26Z</dcterms:created>
  <dcterms:modified xsi:type="dcterms:W3CDTF">2015-12-05T01:37:48Z</dcterms:modified>
</cp:coreProperties>
</file>